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6"/>
  </p:notesMasterIdLst>
  <p:handoutMasterIdLst>
    <p:handoutMasterId r:id="rId17"/>
  </p:handoutMasterIdLst>
  <p:sldIdLst>
    <p:sldId id="1365" r:id="rId3"/>
    <p:sldId id="273" r:id="rId4"/>
    <p:sldId id="274" r:id="rId5"/>
    <p:sldId id="275" r:id="rId6"/>
    <p:sldId id="277" r:id="rId7"/>
    <p:sldId id="1375" r:id="rId8"/>
    <p:sldId id="278" r:id="rId9"/>
    <p:sldId id="1376" r:id="rId10"/>
    <p:sldId id="279" r:id="rId11"/>
    <p:sldId id="280" r:id="rId12"/>
    <p:sldId id="281" r:id="rId13"/>
    <p:sldId id="1377" r:id="rId14"/>
    <p:sldId id="283" r:id="rId1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3" autoAdjust="0"/>
    <p:restoredTop sz="94660"/>
  </p:normalViewPr>
  <p:slideViewPr>
    <p:cSldViewPr snapToGrid="0">
      <p:cViewPr varScale="1">
        <p:scale>
          <a:sx n="102" d="100"/>
          <a:sy n="102" d="100"/>
        </p:scale>
        <p:origin x="1212" y="114"/>
      </p:cViewPr>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74" d="100"/>
          <a:sy n="74" d="100"/>
        </p:scale>
        <p:origin x="320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AF3034-679F-4E50-BD1B-53CD8D9B8115}"/>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r>
              <a:rPr lang="en-US" sz="1000">
                <a:latin typeface="Arial" panose="020B0604020202020204" pitchFamily="34" charset="0"/>
                <a:cs typeface="Arial" panose="020B0604020202020204" pitchFamily="34" charset="0"/>
              </a:rPr>
              <a:t>Class – The Book Of Revelation (73)</a:t>
            </a:r>
          </a:p>
        </p:txBody>
      </p:sp>
      <p:sp>
        <p:nvSpPr>
          <p:cNvPr id="3" name="Date Placeholder 2">
            <a:extLst>
              <a:ext uri="{FF2B5EF4-FFF2-40B4-BE49-F238E27FC236}">
                <a16:creationId xmlns:a16="http://schemas.microsoft.com/office/drawing/2014/main" id="{2F8EBDDE-FEE1-4047-95CF-68615CAE272C}"/>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r>
              <a:rPr lang="en-US" sz="1000">
                <a:latin typeface="Arial" panose="020B0604020202020204" pitchFamily="34" charset="0"/>
                <a:cs typeface="Arial" panose="020B0604020202020204" pitchFamily="34" charset="0"/>
              </a:rPr>
              <a:t>8/1/2021 am class</a:t>
            </a:r>
          </a:p>
        </p:txBody>
      </p:sp>
      <p:sp>
        <p:nvSpPr>
          <p:cNvPr id="4" name="Footer Placeholder 3">
            <a:extLst>
              <a:ext uri="{FF2B5EF4-FFF2-40B4-BE49-F238E27FC236}">
                <a16:creationId xmlns:a16="http://schemas.microsoft.com/office/drawing/2014/main" id="{B22F32AB-1ED5-48F2-AF0B-B73E7CC95B68}"/>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r>
              <a:rPr lang="en-US" sz="1000">
                <a:latin typeface="Arial" panose="020B0604020202020204" pitchFamily="34" charset="0"/>
                <a:cs typeface="Arial" panose="020B0604020202020204" pitchFamily="34" charset="0"/>
              </a:rPr>
              <a:t>Micky Galloway</a:t>
            </a:r>
          </a:p>
        </p:txBody>
      </p:sp>
      <p:sp>
        <p:nvSpPr>
          <p:cNvPr id="5" name="Slide Number Placeholder 4">
            <a:extLst>
              <a:ext uri="{FF2B5EF4-FFF2-40B4-BE49-F238E27FC236}">
                <a16:creationId xmlns:a16="http://schemas.microsoft.com/office/drawing/2014/main" id="{925B4DBE-E46D-46BC-9E8E-6EAACBC9DE68}"/>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3E20B579-A27B-44F2-865B-1D399FE251C3}" type="slidenum">
              <a:rPr lang="en-US" sz="1000" smtClean="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43244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r>
              <a:rPr lang="en-US"/>
              <a:t>Class – The Book Of Revelation (73)</a:t>
            </a:r>
          </a:p>
        </p:txBody>
      </p:sp>
      <p:sp>
        <p:nvSpPr>
          <p:cNvPr id="3" name="Date Placeholder 2"/>
          <p:cNvSpPr>
            <a:spLocks noGrp="1"/>
          </p:cNvSpPr>
          <p:nvPr>
            <p:ph type="dt" idx="1"/>
          </p:nvPr>
        </p:nvSpPr>
        <p:spPr>
          <a:xfrm>
            <a:off x="4143587" y="0"/>
            <a:ext cx="3169920" cy="481727"/>
          </a:xfrm>
          <a:prstGeom prst="rect">
            <a:avLst/>
          </a:prstGeom>
        </p:spPr>
        <p:txBody>
          <a:bodyPr vert="horz" lIns="96651" tIns="48325" rIns="96651" bIns="48325" rtlCol="0"/>
          <a:lstStyle>
            <a:lvl1pPr algn="r">
              <a:defRPr sz="1200"/>
            </a:lvl1pPr>
          </a:lstStyle>
          <a:p>
            <a:r>
              <a:rPr lang="en-US"/>
              <a:t>8/1/2021 am class</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51" tIns="48325" rIns="96651"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5" rIns="96651" bIns="48325" rtlCol="0" anchor="b"/>
          <a:lstStyle>
            <a:lvl1pPr algn="l">
              <a:defRPr sz="1200"/>
            </a:lvl1pPr>
          </a:lstStyle>
          <a:p>
            <a:r>
              <a:rPr lang="en-US"/>
              <a:t>Micky Galloway</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5" rIns="96651" bIns="48325" rtlCol="0" anchor="b"/>
          <a:lstStyle>
            <a:lvl1pPr algn="r">
              <a:defRPr sz="1200"/>
            </a:lvl1pPr>
          </a:lstStyle>
          <a:p>
            <a:fld id="{80C90F52-F314-400E-A71C-E2E6F93994B5}" type="slidenum">
              <a:rPr lang="en-US" smtClean="0"/>
              <a:t>‹#›</a:t>
            </a:fld>
            <a:endParaRPr lang="en-US"/>
          </a:p>
        </p:txBody>
      </p:sp>
    </p:spTree>
    <p:extLst>
      <p:ext uri="{BB962C8B-B14F-4D97-AF65-F5344CB8AC3E}">
        <p14:creationId xmlns:p14="http://schemas.microsoft.com/office/powerpoint/2010/main" val="234029836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06">
              <a:defRPr/>
            </a:pPr>
            <a:fld id="{E231EBD1-38EE-4BF5-831C-9348BE1EAA71}" type="slidenum">
              <a:rPr lang="en-US">
                <a:solidFill>
                  <a:prstClr val="black"/>
                </a:solidFill>
                <a:latin typeface="Calibri"/>
              </a:rPr>
              <a:pPr defTabSz="966506">
                <a:defRPr/>
              </a:pPr>
              <a:t>9</a:t>
            </a:fld>
            <a:endParaRPr lang="en-US">
              <a:solidFill>
                <a:prstClr val="black"/>
              </a:solidFill>
              <a:latin typeface="Calibri"/>
            </a:endParaRPr>
          </a:p>
        </p:txBody>
      </p:sp>
      <p:sp>
        <p:nvSpPr>
          <p:cNvPr id="5" name="Date Placeholder 4">
            <a:extLst>
              <a:ext uri="{FF2B5EF4-FFF2-40B4-BE49-F238E27FC236}">
                <a16:creationId xmlns:a16="http://schemas.microsoft.com/office/drawing/2014/main" id="{18714C55-71FC-426F-BB87-C74D1191037A}"/>
              </a:ext>
            </a:extLst>
          </p:cNvPr>
          <p:cNvSpPr>
            <a:spLocks noGrp="1"/>
          </p:cNvSpPr>
          <p:nvPr>
            <p:ph type="dt" idx="1"/>
          </p:nvPr>
        </p:nvSpPr>
        <p:spPr/>
        <p:txBody>
          <a:bodyPr/>
          <a:lstStyle/>
          <a:p>
            <a:r>
              <a:rPr lang="en-US"/>
              <a:t>8/1/2021 am class</a:t>
            </a:r>
          </a:p>
        </p:txBody>
      </p:sp>
      <p:sp>
        <p:nvSpPr>
          <p:cNvPr id="6" name="Footer Placeholder 5">
            <a:extLst>
              <a:ext uri="{FF2B5EF4-FFF2-40B4-BE49-F238E27FC236}">
                <a16:creationId xmlns:a16="http://schemas.microsoft.com/office/drawing/2014/main" id="{897CC7B5-0343-4C19-8B3F-1F9B715C838A}"/>
              </a:ext>
            </a:extLst>
          </p:cNvPr>
          <p:cNvSpPr>
            <a:spLocks noGrp="1"/>
          </p:cNvSpPr>
          <p:nvPr>
            <p:ph type="ftr" sz="quarter" idx="4"/>
          </p:nvPr>
        </p:nvSpPr>
        <p:spPr/>
        <p:txBody>
          <a:bodyPr/>
          <a:lstStyle/>
          <a:p>
            <a:r>
              <a:rPr lang="en-US"/>
              <a:t>Micky Galloway</a:t>
            </a:r>
          </a:p>
        </p:txBody>
      </p:sp>
      <p:sp>
        <p:nvSpPr>
          <p:cNvPr id="7" name="Header Placeholder 6">
            <a:extLst>
              <a:ext uri="{FF2B5EF4-FFF2-40B4-BE49-F238E27FC236}">
                <a16:creationId xmlns:a16="http://schemas.microsoft.com/office/drawing/2014/main" id="{7906EC42-91EC-4E5C-8D7A-CED2CFFF1B15}"/>
              </a:ext>
            </a:extLst>
          </p:cNvPr>
          <p:cNvSpPr>
            <a:spLocks noGrp="1"/>
          </p:cNvSpPr>
          <p:nvPr>
            <p:ph type="hdr" sz="quarter"/>
          </p:nvPr>
        </p:nvSpPr>
        <p:spPr/>
        <p:txBody>
          <a:bodyPr/>
          <a:lstStyle/>
          <a:p>
            <a:r>
              <a:rPr lang="en-US"/>
              <a:t>Class – The Book Of Revelation (73)</a:t>
            </a:r>
          </a:p>
        </p:txBody>
      </p:sp>
    </p:spTree>
    <p:extLst>
      <p:ext uri="{BB962C8B-B14F-4D97-AF65-F5344CB8AC3E}">
        <p14:creationId xmlns:p14="http://schemas.microsoft.com/office/powerpoint/2010/main" val="2020125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06">
              <a:defRPr/>
            </a:pPr>
            <a:fld id="{E231EBD1-38EE-4BF5-831C-9348BE1EAA71}" type="slidenum">
              <a:rPr lang="en-US">
                <a:solidFill>
                  <a:prstClr val="black"/>
                </a:solidFill>
                <a:latin typeface="Calibri"/>
              </a:rPr>
              <a:pPr defTabSz="966506">
                <a:defRPr/>
              </a:pPr>
              <a:t>10</a:t>
            </a:fld>
            <a:endParaRPr lang="en-US">
              <a:solidFill>
                <a:prstClr val="black"/>
              </a:solidFill>
              <a:latin typeface="Calibri"/>
            </a:endParaRPr>
          </a:p>
        </p:txBody>
      </p:sp>
      <p:sp>
        <p:nvSpPr>
          <p:cNvPr id="5" name="Date Placeholder 4">
            <a:extLst>
              <a:ext uri="{FF2B5EF4-FFF2-40B4-BE49-F238E27FC236}">
                <a16:creationId xmlns:a16="http://schemas.microsoft.com/office/drawing/2014/main" id="{9DC16734-315C-484D-BAAE-39A9C279D399}"/>
              </a:ext>
            </a:extLst>
          </p:cNvPr>
          <p:cNvSpPr>
            <a:spLocks noGrp="1"/>
          </p:cNvSpPr>
          <p:nvPr>
            <p:ph type="dt" idx="1"/>
          </p:nvPr>
        </p:nvSpPr>
        <p:spPr/>
        <p:txBody>
          <a:bodyPr/>
          <a:lstStyle/>
          <a:p>
            <a:r>
              <a:rPr lang="en-US"/>
              <a:t>8/1/2021 am class</a:t>
            </a:r>
          </a:p>
        </p:txBody>
      </p:sp>
      <p:sp>
        <p:nvSpPr>
          <p:cNvPr id="6" name="Footer Placeholder 5">
            <a:extLst>
              <a:ext uri="{FF2B5EF4-FFF2-40B4-BE49-F238E27FC236}">
                <a16:creationId xmlns:a16="http://schemas.microsoft.com/office/drawing/2014/main" id="{F004025C-55E2-420B-BC7B-B2C0F86DBA75}"/>
              </a:ext>
            </a:extLst>
          </p:cNvPr>
          <p:cNvSpPr>
            <a:spLocks noGrp="1"/>
          </p:cNvSpPr>
          <p:nvPr>
            <p:ph type="ftr" sz="quarter" idx="4"/>
          </p:nvPr>
        </p:nvSpPr>
        <p:spPr/>
        <p:txBody>
          <a:bodyPr/>
          <a:lstStyle/>
          <a:p>
            <a:r>
              <a:rPr lang="en-US"/>
              <a:t>Micky Galloway</a:t>
            </a:r>
          </a:p>
        </p:txBody>
      </p:sp>
      <p:sp>
        <p:nvSpPr>
          <p:cNvPr id="7" name="Header Placeholder 6">
            <a:extLst>
              <a:ext uri="{FF2B5EF4-FFF2-40B4-BE49-F238E27FC236}">
                <a16:creationId xmlns:a16="http://schemas.microsoft.com/office/drawing/2014/main" id="{CDBE38AC-D92F-47F9-BB76-9819F6F8FA88}"/>
              </a:ext>
            </a:extLst>
          </p:cNvPr>
          <p:cNvSpPr>
            <a:spLocks noGrp="1"/>
          </p:cNvSpPr>
          <p:nvPr>
            <p:ph type="hdr" sz="quarter"/>
          </p:nvPr>
        </p:nvSpPr>
        <p:spPr/>
        <p:txBody>
          <a:bodyPr/>
          <a:lstStyle/>
          <a:p>
            <a:r>
              <a:rPr lang="en-US"/>
              <a:t>Class – The Book Of Revelation (73)</a:t>
            </a:r>
          </a:p>
        </p:txBody>
      </p:sp>
    </p:spTree>
    <p:extLst>
      <p:ext uri="{BB962C8B-B14F-4D97-AF65-F5344CB8AC3E}">
        <p14:creationId xmlns:p14="http://schemas.microsoft.com/office/powerpoint/2010/main" val="2020125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06">
              <a:defRPr/>
            </a:pPr>
            <a:fld id="{E231EBD1-38EE-4BF5-831C-9348BE1EAA71}" type="slidenum">
              <a:rPr lang="en-US">
                <a:solidFill>
                  <a:prstClr val="black"/>
                </a:solidFill>
                <a:latin typeface="Calibri"/>
              </a:rPr>
              <a:pPr defTabSz="966506">
                <a:defRPr/>
              </a:pPr>
              <a:t>11</a:t>
            </a:fld>
            <a:endParaRPr lang="en-US">
              <a:solidFill>
                <a:prstClr val="black"/>
              </a:solidFill>
              <a:latin typeface="Calibri"/>
            </a:endParaRPr>
          </a:p>
        </p:txBody>
      </p:sp>
      <p:sp>
        <p:nvSpPr>
          <p:cNvPr id="5" name="Date Placeholder 4">
            <a:extLst>
              <a:ext uri="{FF2B5EF4-FFF2-40B4-BE49-F238E27FC236}">
                <a16:creationId xmlns:a16="http://schemas.microsoft.com/office/drawing/2014/main" id="{78750ED4-D7CE-4F45-A969-172ACE0EBAD1}"/>
              </a:ext>
            </a:extLst>
          </p:cNvPr>
          <p:cNvSpPr>
            <a:spLocks noGrp="1"/>
          </p:cNvSpPr>
          <p:nvPr>
            <p:ph type="dt" idx="1"/>
          </p:nvPr>
        </p:nvSpPr>
        <p:spPr/>
        <p:txBody>
          <a:bodyPr/>
          <a:lstStyle/>
          <a:p>
            <a:r>
              <a:rPr lang="en-US"/>
              <a:t>8/1/2021 am class</a:t>
            </a:r>
          </a:p>
        </p:txBody>
      </p:sp>
      <p:sp>
        <p:nvSpPr>
          <p:cNvPr id="6" name="Footer Placeholder 5">
            <a:extLst>
              <a:ext uri="{FF2B5EF4-FFF2-40B4-BE49-F238E27FC236}">
                <a16:creationId xmlns:a16="http://schemas.microsoft.com/office/drawing/2014/main" id="{2059A1B9-F596-4B0C-874F-E6DD30C96871}"/>
              </a:ext>
            </a:extLst>
          </p:cNvPr>
          <p:cNvSpPr>
            <a:spLocks noGrp="1"/>
          </p:cNvSpPr>
          <p:nvPr>
            <p:ph type="ftr" sz="quarter" idx="4"/>
          </p:nvPr>
        </p:nvSpPr>
        <p:spPr/>
        <p:txBody>
          <a:bodyPr/>
          <a:lstStyle/>
          <a:p>
            <a:r>
              <a:rPr lang="en-US"/>
              <a:t>Micky Galloway</a:t>
            </a:r>
          </a:p>
        </p:txBody>
      </p:sp>
      <p:sp>
        <p:nvSpPr>
          <p:cNvPr id="7" name="Header Placeholder 6">
            <a:extLst>
              <a:ext uri="{FF2B5EF4-FFF2-40B4-BE49-F238E27FC236}">
                <a16:creationId xmlns:a16="http://schemas.microsoft.com/office/drawing/2014/main" id="{2C0D3E73-48D9-4878-BD49-CDE0812AF241}"/>
              </a:ext>
            </a:extLst>
          </p:cNvPr>
          <p:cNvSpPr>
            <a:spLocks noGrp="1"/>
          </p:cNvSpPr>
          <p:nvPr>
            <p:ph type="hdr" sz="quarter"/>
          </p:nvPr>
        </p:nvSpPr>
        <p:spPr/>
        <p:txBody>
          <a:bodyPr/>
          <a:lstStyle/>
          <a:p>
            <a:r>
              <a:rPr lang="en-US"/>
              <a:t>Class – The Book Of Revelation (73)</a:t>
            </a:r>
          </a:p>
        </p:txBody>
      </p:sp>
    </p:spTree>
    <p:extLst>
      <p:ext uri="{BB962C8B-B14F-4D97-AF65-F5344CB8AC3E}">
        <p14:creationId xmlns:p14="http://schemas.microsoft.com/office/powerpoint/2010/main" val="2020125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03CB51-C742-4746-9601-4ACC283A86A8}" type="datetimeFigureOut">
              <a:rPr lang="en-US" smtClean="0"/>
              <a:t>8/8/2021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F26EC-8CB9-461B-B8F1-E49920E9B016}" type="slidenum">
              <a:rPr lang="en-US" smtClean="0"/>
              <a:t>‹#›</a:t>
            </a:fld>
            <a:endParaRPr lang="en-US"/>
          </a:p>
        </p:txBody>
      </p:sp>
    </p:spTree>
    <p:extLst>
      <p:ext uri="{BB962C8B-B14F-4D97-AF65-F5344CB8AC3E}">
        <p14:creationId xmlns:p14="http://schemas.microsoft.com/office/powerpoint/2010/main" val="215715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03CB51-C742-4746-9601-4ACC283A86A8}" type="datetimeFigureOut">
              <a:rPr lang="en-US" smtClean="0"/>
              <a:t>8/8/2021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F26EC-8CB9-461B-B8F1-E49920E9B016}" type="slidenum">
              <a:rPr lang="en-US" smtClean="0"/>
              <a:t>‹#›</a:t>
            </a:fld>
            <a:endParaRPr lang="en-US"/>
          </a:p>
        </p:txBody>
      </p:sp>
    </p:spTree>
    <p:extLst>
      <p:ext uri="{BB962C8B-B14F-4D97-AF65-F5344CB8AC3E}">
        <p14:creationId xmlns:p14="http://schemas.microsoft.com/office/powerpoint/2010/main" val="2263053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03CB51-C742-4746-9601-4ACC283A86A8}" type="datetimeFigureOut">
              <a:rPr lang="en-US" smtClean="0"/>
              <a:t>8/8/2021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F26EC-8CB9-461B-B8F1-E49920E9B016}" type="slidenum">
              <a:rPr lang="en-US" smtClean="0"/>
              <a:t>‹#›</a:t>
            </a:fld>
            <a:endParaRPr lang="en-US"/>
          </a:p>
        </p:txBody>
      </p:sp>
    </p:spTree>
    <p:extLst>
      <p:ext uri="{BB962C8B-B14F-4D97-AF65-F5344CB8AC3E}">
        <p14:creationId xmlns:p14="http://schemas.microsoft.com/office/powerpoint/2010/main" val="3420101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2C2085DC-C5DD-4A28-94F6-F9F029BCA1AE}" type="slidenum">
              <a:rPr lang="en-US" altLang="en-US" smtClean="0"/>
              <a:pPr/>
              <a:t>‹#›</a:t>
            </a:fld>
            <a:endParaRPr lang="en-US" altLang="en-US"/>
          </a:p>
        </p:txBody>
      </p:sp>
    </p:spTree>
    <p:extLst>
      <p:ext uri="{BB962C8B-B14F-4D97-AF65-F5344CB8AC3E}">
        <p14:creationId xmlns:p14="http://schemas.microsoft.com/office/powerpoint/2010/main" val="9177532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1DD7C3C-26EA-48D1-89DB-82086917E937}" type="slidenum">
              <a:rPr lang="en-US" altLang="en-US" smtClean="0"/>
              <a:pPr/>
              <a:t>‹#›</a:t>
            </a:fld>
            <a:endParaRPr lang="en-US" altLang="en-US"/>
          </a:p>
        </p:txBody>
      </p:sp>
    </p:spTree>
    <p:extLst>
      <p:ext uri="{BB962C8B-B14F-4D97-AF65-F5344CB8AC3E}">
        <p14:creationId xmlns:p14="http://schemas.microsoft.com/office/powerpoint/2010/main" val="20394354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075DFFC-4C7E-4580-BD58-D28052B8411C}" type="slidenum">
              <a:rPr lang="en-US" altLang="en-US" smtClean="0"/>
              <a:pPr/>
              <a:t>‹#›</a:t>
            </a:fld>
            <a:endParaRPr lang="en-US" altLang="en-US"/>
          </a:p>
        </p:txBody>
      </p:sp>
    </p:spTree>
    <p:extLst>
      <p:ext uri="{BB962C8B-B14F-4D97-AF65-F5344CB8AC3E}">
        <p14:creationId xmlns:p14="http://schemas.microsoft.com/office/powerpoint/2010/main" val="35767713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981AFB8-6607-4BFB-A990-26AE2ECB36E5}" type="slidenum">
              <a:rPr lang="en-US" altLang="en-US" smtClean="0"/>
              <a:pPr/>
              <a:t>‹#›</a:t>
            </a:fld>
            <a:endParaRPr lang="en-US" altLang="en-US"/>
          </a:p>
        </p:txBody>
      </p:sp>
    </p:spTree>
    <p:extLst>
      <p:ext uri="{BB962C8B-B14F-4D97-AF65-F5344CB8AC3E}">
        <p14:creationId xmlns:p14="http://schemas.microsoft.com/office/powerpoint/2010/main" val="17545072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3D3B5985-F0FB-461C-A410-C18B3EA5F9E1}" type="slidenum">
              <a:rPr lang="en-US" altLang="en-US" smtClean="0"/>
              <a:pPr/>
              <a:t>‹#›</a:t>
            </a:fld>
            <a:endParaRPr lang="en-US" altLang="en-US"/>
          </a:p>
        </p:txBody>
      </p:sp>
    </p:spTree>
    <p:extLst>
      <p:ext uri="{BB962C8B-B14F-4D97-AF65-F5344CB8AC3E}">
        <p14:creationId xmlns:p14="http://schemas.microsoft.com/office/powerpoint/2010/main" val="33532325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FA8F3877-D21C-4381-AFB3-9CF0607A0B12}" type="slidenum">
              <a:rPr lang="en-US" altLang="en-US" smtClean="0"/>
              <a:pPr/>
              <a:t>‹#›</a:t>
            </a:fld>
            <a:endParaRPr lang="en-US" altLang="en-US"/>
          </a:p>
        </p:txBody>
      </p:sp>
    </p:spTree>
    <p:extLst>
      <p:ext uri="{BB962C8B-B14F-4D97-AF65-F5344CB8AC3E}">
        <p14:creationId xmlns:p14="http://schemas.microsoft.com/office/powerpoint/2010/main" val="27525008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A5615BA9-689B-4940-B8A1-D0153F61312A}" type="slidenum">
              <a:rPr lang="en-US" altLang="en-US" smtClean="0"/>
              <a:pPr/>
              <a:t>‹#›</a:t>
            </a:fld>
            <a:endParaRPr lang="en-US" altLang="en-US"/>
          </a:p>
        </p:txBody>
      </p:sp>
    </p:spTree>
    <p:extLst>
      <p:ext uri="{BB962C8B-B14F-4D97-AF65-F5344CB8AC3E}">
        <p14:creationId xmlns:p14="http://schemas.microsoft.com/office/powerpoint/2010/main" val="20949921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837187E-E6D4-4886-BDEE-08F8AEB698FB}" type="slidenum">
              <a:rPr lang="en-US" altLang="en-US" smtClean="0"/>
              <a:pPr/>
              <a:t>‹#›</a:t>
            </a:fld>
            <a:endParaRPr lang="en-US" altLang="en-US"/>
          </a:p>
        </p:txBody>
      </p:sp>
    </p:spTree>
    <p:extLst>
      <p:ext uri="{BB962C8B-B14F-4D97-AF65-F5344CB8AC3E}">
        <p14:creationId xmlns:p14="http://schemas.microsoft.com/office/powerpoint/2010/main" val="32339133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03CB51-C742-4746-9601-4ACC283A86A8}" type="datetimeFigureOut">
              <a:rPr lang="en-US" smtClean="0"/>
              <a:t>8/8/2021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F26EC-8CB9-461B-B8F1-E49920E9B016}" type="slidenum">
              <a:rPr lang="en-US" smtClean="0"/>
              <a:t>‹#›</a:t>
            </a:fld>
            <a:endParaRPr lang="en-US"/>
          </a:p>
        </p:txBody>
      </p:sp>
    </p:spTree>
    <p:extLst>
      <p:ext uri="{BB962C8B-B14F-4D97-AF65-F5344CB8AC3E}">
        <p14:creationId xmlns:p14="http://schemas.microsoft.com/office/powerpoint/2010/main" val="3893740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6CCBCD0-433E-4322-8891-D43E1F630C1A}" type="slidenum">
              <a:rPr lang="en-US" altLang="en-US" smtClean="0"/>
              <a:pPr/>
              <a:t>‹#›</a:t>
            </a:fld>
            <a:endParaRPr lang="en-US" altLang="en-US"/>
          </a:p>
        </p:txBody>
      </p:sp>
    </p:spTree>
    <p:extLst>
      <p:ext uri="{BB962C8B-B14F-4D97-AF65-F5344CB8AC3E}">
        <p14:creationId xmlns:p14="http://schemas.microsoft.com/office/powerpoint/2010/main" val="19995881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30175986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10263933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4447329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33600873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36094718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37718866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814E910-BBD9-4C6C-B553-9F185752B042}" type="slidenum">
              <a:rPr lang="en-US" altLang="en-US" smtClean="0"/>
              <a:pPr/>
              <a:t>‹#›</a:t>
            </a:fld>
            <a:endParaRPr lang="en-US" altLang="en-US"/>
          </a:p>
        </p:txBody>
      </p:sp>
    </p:spTree>
    <p:extLst>
      <p:ext uri="{BB962C8B-B14F-4D97-AF65-F5344CB8AC3E}">
        <p14:creationId xmlns:p14="http://schemas.microsoft.com/office/powerpoint/2010/main" val="36083759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9B584D8-2FAB-4CF1-AF74-0E7F3D958B3D}" type="slidenum">
              <a:rPr lang="en-US" altLang="en-US" smtClean="0"/>
              <a:pPr/>
              <a:t>‹#›</a:t>
            </a:fld>
            <a:endParaRPr lang="en-US" altLang="en-US"/>
          </a:p>
        </p:txBody>
      </p:sp>
    </p:spTree>
    <p:extLst>
      <p:ext uri="{BB962C8B-B14F-4D97-AF65-F5344CB8AC3E}">
        <p14:creationId xmlns:p14="http://schemas.microsoft.com/office/powerpoint/2010/main" val="30034722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03CB51-C742-4746-9601-4ACC283A86A8}" type="datetimeFigureOut">
              <a:rPr lang="en-US" smtClean="0"/>
              <a:t>8/8/2021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F26EC-8CB9-461B-B8F1-E49920E9B016}" type="slidenum">
              <a:rPr lang="en-US" smtClean="0"/>
              <a:t>‹#›</a:t>
            </a:fld>
            <a:endParaRPr lang="en-US"/>
          </a:p>
        </p:txBody>
      </p:sp>
    </p:spTree>
    <p:extLst>
      <p:ext uri="{BB962C8B-B14F-4D97-AF65-F5344CB8AC3E}">
        <p14:creationId xmlns:p14="http://schemas.microsoft.com/office/powerpoint/2010/main" val="934712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03CB51-C742-4746-9601-4ACC283A86A8}" type="datetimeFigureOut">
              <a:rPr lang="en-US" smtClean="0"/>
              <a:t>8/8/2021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9F26EC-8CB9-461B-B8F1-E49920E9B016}" type="slidenum">
              <a:rPr lang="en-US" smtClean="0"/>
              <a:t>‹#›</a:t>
            </a:fld>
            <a:endParaRPr lang="en-US"/>
          </a:p>
        </p:txBody>
      </p:sp>
    </p:spTree>
    <p:extLst>
      <p:ext uri="{BB962C8B-B14F-4D97-AF65-F5344CB8AC3E}">
        <p14:creationId xmlns:p14="http://schemas.microsoft.com/office/powerpoint/2010/main" val="2843875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03CB51-C742-4746-9601-4ACC283A86A8}" type="datetimeFigureOut">
              <a:rPr lang="en-US" smtClean="0"/>
              <a:t>8/8/2021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9F26EC-8CB9-461B-B8F1-E49920E9B016}" type="slidenum">
              <a:rPr lang="en-US" smtClean="0"/>
              <a:t>‹#›</a:t>
            </a:fld>
            <a:endParaRPr lang="en-US"/>
          </a:p>
        </p:txBody>
      </p:sp>
    </p:spTree>
    <p:extLst>
      <p:ext uri="{BB962C8B-B14F-4D97-AF65-F5344CB8AC3E}">
        <p14:creationId xmlns:p14="http://schemas.microsoft.com/office/powerpoint/2010/main" val="2852363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03CB51-C742-4746-9601-4ACC283A86A8}" type="datetimeFigureOut">
              <a:rPr lang="en-US" smtClean="0"/>
              <a:t>8/8/2021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9F26EC-8CB9-461B-B8F1-E49920E9B016}" type="slidenum">
              <a:rPr lang="en-US" smtClean="0"/>
              <a:t>‹#›</a:t>
            </a:fld>
            <a:endParaRPr lang="en-US"/>
          </a:p>
        </p:txBody>
      </p:sp>
    </p:spTree>
    <p:extLst>
      <p:ext uri="{BB962C8B-B14F-4D97-AF65-F5344CB8AC3E}">
        <p14:creationId xmlns:p14="http://schemas.microsoft.com/office/powerpoint/2010/main" val="1446657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3CB51-C742-4746-9601-4ACC283A86A8}" type="datetimeFigureOut">
              <a:rPr lang="en-US" smtClean="0"/>
              <a:t>8/8/2021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9F26EC-8CB9-461B-B8F1-E49920E9B016}" type="slidenum">
              <a:rPr lang="en-US" smtClean="0"/>
              <a:t>‹#›</a:t>
            </a:fld>
            <a:endParaRPr lang="en-US"/>
          </a:p>
        </p:txBody>
      </p:sp>
    </p:spTree>
    <p:extLst>
      <p:ext uri="{BB962C8B-B14F-4D97-AF65-F5344CB8AC3E}">
        <p14:creationId xmlns:p14="http://schemas.microsoft.com/office/powerpoint/2010/main" val="2591917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03CB51-C742-4746-9601-4ACC283A86A8}" type="datetimeFigureOut">
              <a:rPr lang="en-US" smtClean="0"/>
              <a:t>8/8/2021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9F26EC-8CB9-461B-B8F1-E49920E9B016}" type="slidenum">
              <a:rPr lang="en-US" smtClean="0"/>
              <a:t>‹#›</a:t>
            </a:fld>
            <a:endParaRPr lang="en-US"/>
          </a:p>
        </p:txBody>
      </p:sp>
    </p:spTree>
    <p:extLst>
      <p:ext uri="{BB962C8B-B14F-4D97-AF65-F5344CB8AC3E}">
        <p14:creationId xmlns:p14="http://schemas.microsoft.com/office/powerpoint/2010/main" val="1919125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03CB51-C742-4746-9601-4ACC283A86A8}" type="datetimeFigureOut">
              <a:rPr lang="en-US" smtClean="0"/>
              <a:t>8/8/2021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9F26EC-8CB9-461B-B8F1-E49920E9B016}" type="slidenum">
              <a:rPr lang="en-US" smtClean="0"/>
              <a:t>‹#›</a:t>
            </a:fld>
            <a:endParaRPr lang="en-US"/>
          </a:p>
        </p:txBody>
      </p:sp>
    </p:spTree>
    <p:extLst>
      <p:ext uri="{BB962C8B-B14F-4D97-AF65-F5344CB8AC3E}">
        <p14:creationId xmlns:p14="http://schemas.microsoft.com/office/powerpoint/2010/main" val="1220613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03CB51-C742-4746-9601-4ACC283A86A8}" type="datetimeFigureOut">
              <a:rPr lang="en-US" smtClean="0"/>
              <a:t>8/8/2021</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9F26EC-8CB9-461B-B8F1-E49920E9B016}" type="slidenum">
              <a:rPr lang="en-US" smtClean="0"/>
              <a:t>‹#›</a:t>
            </a:fld>
            <a:endParaRPr lang="en-US"/>
          </a:p>
        </p:txBody>
      </p:sp>
    </p:spTree>
    <p:extLst>
      <p:ext uri="{BB962C8B-B14F-4D97-AF65-F5344CB8AC3E}">
        <p14:creationId xmlns:p14="http://schemas.microsoft.com/office/powerpoint/2010/main" val="9285520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6966329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D927B-E843-462E-9476-E45B6FC0DDF8}"/>
              </a:ext>
            </a:extLst>
          </p:cNvPr>
          <p:cNvSpPr>
            <a:spLocks noGrp="1"/>
          </p:cNvSpPr>
          <p:nvPr>
            <p:ph type="ctrTitle"/>
          </p:nvPr>
        </p:nvSpPr>
        <p:spPr>
          <a:xfrm>
            <a:off x="305095" y="1905000"/>
            <a:ext cx="8533811" cy="2086725"/>
          </a:xfrm>
        </p:spPr>
        <p:txBody>
          <a:bodyPr>
            <a:spAutoFit/>
          </a:bodyPr>
          <a:lstStyle/>
          <a:p>
            <a:pPr algn="ctr"/>
            <a:r>
              <a:rPr lang="en-US" dirty="0">
                <a:solidFill>
                  <a:schemeClr val="tx1"/>
                </a:solidFill>
              </a:rPr>
              <a:t>A Study Of </a:t>
            </a:r>
            <a:br>
              <a:rPr lang="en-US" dirty="0">
                <a:solidFill>
                  <a:schemeClr val="tx1"/>
                </a:solidFill>
              </a:rPr>
            </a:br>
            <a:r>
              <a:rPr lang="en-US" dirty="0">
                <a:solidFill>
                  <a:schemeClr val="tx1"/>
                </a:solidFill>
              </a:rPr>
              <a:t>The Book Of Revelation</a:t>
            </a:r>
          </a:p>
        </p:txBody>
      </p:sp>
      <p:sp>
        <p:nvSpPr>
          <p:cNvPr id="3" name="Subtitle 2">
            <a:extLst>
              <a:ext uri="{FF2B5EF4-FFF2-40B4-BE49-F238E27FC236}">
                <a16:creationId xmlns:a16="http://schemas.microsoft.com/office/drawing/2014/main" id="{78684570-74C7-4D91-8578-009947D53EE0}"/>
              </a:ext>
            </a:extLst>
          </p:cNvPr>
          <p:cNvSpPr>
            <a:spLocks noGrp="1"/>
          </p:cNvSpPr>
          <p:nvPr>
            <p:ph type="subTitle" idx="1"/>
          </p:nvPr>
        </p:nvSpPr>
        <p:spPr>
          <a:xfrm>
            <a:off x="800100" y="4648918"/>
            <a:ext cx="7696200" cy="424732"/>
          </a:xfrm>
          <a:noFill/>
        </p:spPr>
        <p:txBody>
          <a:bodyPr>
            <a:spAutoFit/>
          </a:bodyPr>
          <a:lstStyle/>
          <a:p>
            <a:pPr algn="ctr"/>
            <a:r>
              <a:rPr lang="en-US" dirty="0">
                <a:solidFill>
                  <a:schemeClr val="tx1"/>
                </a:solidFill>
              </a:rPr>
              <a:t>August 8, 2021</a:t>
            </a:r>
          </a:p>
        </p:txBody>
      </p:sp>
      <p:sp>
        <p:nvSpPr>
          <p:cNvPr id="4" name="Slide Number Placeholder 3">
            <a:extLst>
              <a:ext uri="{FF2B5EF4-FFF2-40B4-BE49-F238E27FC236}">
                <a16:creationId xmlns:a16="http://schemas.microsoft.com/office/drawing/2014/main" id="{42A796AF-6424-41FA-BBC3-01A62FCD2F7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2085DC-C5DD-4A28-94F6-F9F029BCA1AE}" type="slidenum">
              <a:rPr kumimoji="0" lang="en-US" altLang="en-US" sz="900" b="1"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49984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417"/>
            <a:ext cx="8229600" cy="769441"/>
          </a:xfrm>
        </p:spPr>
        <p:txBody>
          <a:bodyPr>
            <a:spAutoFit/>
          </a:bodyPr>
          <a:lstStyle/>
          <a:p>
            <a:r>
              <a:rPr lang="en-US" b="1" cap="small" dirty="0">
                <a:solidFill>
                  <a:schemeClr val="bg1"/>
                </a:solidFill>
                <a:latin typeface="OldCentury" pitchFamily="2" charset="0"/>
              </a:rPr>
              <a:t>Revelation 19:12</a:t>
            </a:r>
          </a:p>
        </p:txBody>
      </p:sp>
      <p:pic>
        <p:nvPicPr>
          <p:cNvPr id="4" name="Content Placeholder 3"/>
          <p:cNvPicPr>
            <a:picLocks noGrp="1" noChangeAspect="1" noChangeArrowheads="1"/>
          </p:cNvPicPr>
          <p:nvPr>
            <p:ph idx="1"/>
          </p:nvPr>
        </p:nvPicPr>
        <p:blipFill>
          <a:blip r:embed="rId3"/>
          <a:srcRect/>
          <a:stretch>
            <a:fillRect/>
          </a:stretch>
        </p:blipFill>
        <p:spPr bwMode="auto">
          <a:xfrm>
            <a:off x="1066800" y="1600200"/>
            <a:ext cx="7162800" cy="5029200"/>
          </a:xfrm>
          <a:prstGeom prst="rect">
            <a:avLst/>
          </a:prstGeom>
          <a:noFill/>
          <a:ln w="9525">
            <a:noFill/>
            <a:miter lim="800000"/>
            <a:headEnd/>
            <a:tailEnd/>
          </a:ln>
        </p:spPr>
      </p:pic>
      <p:sp>
        <p:nvSpPr>
          <p:cNvPr id="5" name="TextBox 4"/>
          <p:cNvSpPr txBox="1"/>
          <p:nvPr/>
        </p:nvSpPr>
        <p:spPr>
          <a:xfrm>
            <a:off x="1847654" y="2126505"/>
            <a:ext cx="5486400" cy="2554545"/>
          </a:xfrm>
          <a:prstGeom prst="rect">
            <a:avLst/>
          </a:prstGeom>
          <a:noFill/>
        </p:spPr>
        <p:txBody>
          <a:bodyPr wrap="square" rtlCol="0">
            <a:spAutoFit/>
          </a:bodyPr>
          <a:lstStyle/>
          <a:p>
            <a:pPr algn="ctr"/>
            <a:r>
              <a:rPr lang="en-US" sz="3200" i="1" dirty="0">
                <a:latin typeface="Book Antiqua" pitchFamily="18" charset="0"/>
              </a:rPr>
              <a:t>“</a:t>
            </a:r>
            <a:r>
              <a:rPr lang="en-US" sz="3200" b="1" i="1" dirty="0">
                <a:latin typeface="Book Antiqua" pitchFamily="18" charset="0"/>
              </a:rPr>
              <a:t>And his eyes (are) a flame of fire, and upon his head (are) many diadems; and he hath a name written which no one </a:t>
            </a:r>
            <a:r>
              <a:rPr lang="en-US" sz="3200" b="1" i="1" dirty="0" err="1">
                <a:latin typeface="Book Antiqua" pitchFamily="18" charset="0"/>
              </a:rPr>
              <a:t>knoweth</a:t>
            </a:r>
            <a:r>
              <a:rPr lang="en-US" sz="3200" b="1" i="1" dirty="0">
                <a:latin typeface="Book Antiqua" pitchFamily="18" charset="0"/>
              </a:rPr>
              <a:t> but he himself</a:t>
            </a:r>
            <a:r>
              <a:rPr lang="en-US" sz="3200" i="1" dirty="0">
                <a:latin typeface="Book Antiqua" pitchFamily="18" charset="0"/>
              </a:rPr>
              <a:t>.”</a:t>
            </a:r>
          </a:p>
        </p:txBody>
      </p:sp>
      <p:sp>
        <p:nvSpPr>
          <p:cNvPr id="6" name="Rectangle 5">
            <a:extLst>
              <a:ext uri="{FF2B5EF4-FFF2-40B4-BE49-F238E27FC236}">
                <a16:creationId xmlns:a16="http://schemas.microsoft.com/office/drawing/2014/main" id="{7CABD116-974C-477D-B23C-D0A92B9E611F}"/>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Revelation 19</a:t>
            </a:r>
          </a:p>
        </p:txBody>
      </p:sp>
    </p:spTree>
    <p:extLst>
      <p:ext uri="{BB962C8B-B14F-4D97-AF65-F5344CB8AC3E}">
        <p14:creationId xmlns:p14="http://schemas.microsoft.com/office/powerpoint/2010/main" val="233560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417"/>
            <a:ext cx="8229600" cy="769441"/>
          </a:xfrm>
        </p:spPr>
        <p:txBody>
          <a:bodyPr>
            <a:spAutoFit/>
          </a:bodyPr>
          <a:lstStyle/>
          <a:p>
            <a:r>
              <a:rPr lang="en-US" b="1" cap="small" dirty="0">
                <a:solidFill>
                  <a:schemeClr val="bg1"/>
                </a:solidFill>
                <a:latin typeface="OldCentury" pitchFamily="2" charset="0"/>
              </a:rPr>
              <a:t>Revelation 19:13</a:t>
            </a:r>
          </a:p>
        </p:txBody>
      </p:sp>
      <p:pic>
        <p:nvPicPr>
          <p:cNvPr id="4" name="Content Placeholder 3"/>
          <p:cNvPicPr>
            <a:picLocks noGrp="1" noChangeAspect="1" noChangeArrowheads="1"/>
          </p:cNvPicPr>
          <p:nvPr>
            <p:ph idx="1"/>
          </p:nvPr>
        </p:nvPicPr>
        <p:blipFill>
          <a:blip r:embed="rId3"/>
          <a:srcRect/>
          <a:stretch>
            <a:fillRect/>
          </a:stretch>
        </p:blipFill>
        <p:spPr bwMode="auto">
          <a:xfrm>
            <a:off x="1066800" y="1600200"/>
            <a:ext cx="7162800" cy="5029200"/>
          </a:xfrm>
          <a:prstGeom prst="rect">
            <a:avLst/>
          </a:prstGeom>
          <a:noFill/>
          <a:ln w="9525">
            <a:noFill/>
            <a:miter lim="800000"/>
            <a:headEnd/>
            <a:tailEnd/>
          </a:ln>
        </p:spPr>
      </p:pic>
      <p:sp>
        <p:nvSpPr>
          <p:cNvPr id="5" name="TextBox 4"/>
          <p:cNvSpPr txBox="1"/>
          <p:nvPr/>
        </p:nvSpPr>
        <p:spPr>
          <a:xfrm>
            <a:off x="1848438" y="2153410"/>
            <a:ext cx="5486400" cy="2062103"/>
          </a:xfrm>
          <a:prstGeom prst="rect">
            <a:avLst/>
          </a:prstGeom>
          <a:noFill/>
        </p:spPr>
        <p:txBody>
          <a:bodyPr wrap="square" rtlCol="0">
            <a:spAutoFit/>
          </a:bodyPr>
          <a:lstStyle/>
          <a:p>
            <a:pPr algn="ctr"/>
            <a:r>
              <a:rPr lang="en-US" sz="3200" i="1" dirty="0">
                <a:latin typeface="Book Antiqua" pitchFamily="18" charset="0"/>
              </a:rPr>
              <a:t>“</a:t>
            </a:r>
            <a:r>
              <a:rPr lang="en-US" sz="3200" b="1" i="1" dirty="0">
                <a:latin typeface="Book Antiqua" pitchFamily="18" charset="0"/>
              </a:rPr>
              <a:t>And he (is) arrayed in a garment sprinkled with blood: and his name is called The Word of God</a:t>
            </a:r>
            <a:r>
              <a:rPr lang="en-US" sz="3200" i="1" dirty="0">
                <a:latin typeface="Book Antiqua" pitchFamily="18" charset="0"/>
              </a:rPr>
              <a:t>.”</a:t>
            </a:r>
          </a:p>
        </p:txBody>
      </p:sp>
      <p:sp>
        <p:nvSpPr>
          <p:cNvPr id="6" name="Rectangle 5">
            <a:extLst>
              <a:ext uri="{FF2B5EF4-FFF2-40B4-BE49-F238E27FC236}">
                <a16:creationId xmlns:a16="http://schemas.microsoft.com/office/drawing/2014/main" id="{8C155C25-CFBE-439D-8B4E-FEB672EE6A18}"/>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Revelation 19</a:t>
            </a:r>
          </a:p>
        </p:txBody>
      </p:sp>
    </p:spTree>
    <p:extLst>
      <p:ext uri="{BB962C8B-B14F-4D97-AF65-F5344CB8AC3E}">
        <p14:creationId xmlns:p14="http://schemas.microsoft.com/office/powerpoint/2010/main" val="75911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2613"/>
            <a:ext cx="8229600" cy="769441"/>
          </a:xfrm>
          <a:solidFill>
            <a:schemeClr val="bg1"/>
          </a:solidFill>
          <a:ln>
            <a:noFill/>
          </a:ln>
        </p:spPr>
        <p:txBody>
          <a:bodyPr>
            <a:spAutoFit/>
          </a:bodyPr>
          <a:lstStyle/>
          <a:p>
            <a:r>
              <a:rPr lang="en-US" b="1" cap="small" dirty="0">
                <a:latin typeface="Elephant" pitchFamily="18" charset="0"/>
              </a:rPr>
              <a:t>Rider on White Horse</a:t>
            </a:r>
          </a:p>
        </p:txBody>
      </p:sp>
      <p:sp>
        <p:nvSpPr>
          <p:cNvPr id="3" name="Content Placeholder 2"/>
          <p:cNvSpPr>
            <a:spLocks noGrp="1"/>
          </p:cNvSpPr>
          <p:nvPr>
            <p:ph idx="1"/>
          </p:nvPr>
        </p:nvSpPr>
        <p:spPr>
          <a:xfrm>
            <a:off x="103695" y="1315699"/>
            <a:ext cx="8936610" cy="5509200"/>
          </a:xfrm>
          <a:solidFill>
            <a:schemeClr val="bg1"/>
          </a:solidFill>
          <a:ln>
            <a:noFill/>
          </a:ln>
        </p:spPr>
        <p:txBody>
          <a:bodyPr wrap="square">
            <a:spAutoFit/>
          </a:bodyPr>
          <a:lstStyle/>
          <a:p>
            <a:pPr>
              <a:spcBef>
                <a:spcPts val="0"/>
              </a:spcBef>
            </a:pPr>
            <a:r>
              <a:rPr lang="en-US" sz="2800" b="1" dirty="0">
                <a:latin typeface="Book Antiqua" panose="02040602050305030304" pitchFamily="18" charset="0"/>
              </a:rPr>
              <a:t>Victorious</a:t>
            </a:r>
            <a:r>
              <a:rPr lang="en-US" sz="2800" dirty="0">
                <a:latin typeface="Book Antiqua" pitchFamily="18" charset="0"/>
              </a:rPr>
              <a:t> Christ</a:t>
            </a:r>
          </a:p>
          <a:p>
            <a:pPr>
              <a:spcBef>
                <a:spcPts val="0"/>
              </a:spcBef>
            </a:pPr>
            <a:r>
              <a:rPr lang="en-US" sz="2800" dirty="0">
                <a:latin typeface="Book Antiqua" pitchFamily="18" charset="0"/>
              </a:rPr>
              <a:t>Leader on a </a:t>
            </a:r>
            <a:r>
              <a:rPr lang="en-US" sz="2800" b="1" dirty="0">
                <a:latin typeface="Book Antiqua" panose="02040602050305030304" pitchFamily="18" charset="0"/>
              </a:rPr>
              <a:t>white </a:t>
            </a:r>
            <a:r>
              <a:rPr lang="en-US" sz="2800" dirty="0">
                <a:latin typeface="Book Antiqua" panose="02040602050305030304" pitchFamily="18" charset="0"/>
              </a:rPr>
              <a:t>(Victory) horse</a:t>
            </a:r>
          </a:p>
          <a:p>
            <a:pPr lvl="1">
              <a:spcBef>
                <a:spcPts val="0"/>
              </a:spcBef>
            </a:pPr>
            <a:r>
              <a:rPr lang="en-US" sz="2400" b="1" dirty="0">
                <a:latin typeface="Book Antiqua" panose="02040602050305030304" pitchFamily="18" charset="0"/>
              </a:rPr>
              <a:t>Horse</a:t>
            </a:r>
            <a:r>
              <a:rPr lang="en-US" sz="2400" dirty="0">
                <a:latin typeface="Book Antiqua" pitchFamily="18" charset="0"/>
              </a:rPr>
              <a:t> – the symbol of war or battle (Job 39:19-25;</a:t>
            </a:r>
            <a:br>
              <a:rPr lang="en-US" sz="2400" dirty="0">
                <a:latin typeface="Book Antiqua" pitchFamily="18" charset="0"/>
              </a:rPr>
            </a:br>
            <a:r>
              <a:rPr lang="en-US" sz="2400" dirty="0">
                <a:latin typeface="Book Antiqua" pitchFamily="18" charset="0"/>
              </a:rPr>
              <a:t>Zechariah 10:3) speed (Jeremiah 4:13) and victory </a:t>
            </a:r>
            <a:r>
              <a:rPr lang="en-US" sz="2400" b="1" dirty="0">
                <a:latin typeface="Book Antiqua" pitchFamily="18" charset="0"/>
              </a:rPr>
              <a:t>Revelation 6:2</a:t>
            </a:r>
          </a:p>
          <a:p>
            <a:pPr>
              <a:spcBef>
                <a:spcPts val="0"/>
              </a:spcBef>
            </a:pPr>
            <a:r>
              <a:rPr lang="en-US" sz="2800" dirty="0">
                <a:latin typeface="Book Antiqua" pitchFamily="18" charset="0"/>
              </a:rPr>
              <a:t>Identified – </a:t>
            </a:r>
            <a:r>
              <a:rPr lang="en-US" sz="2800" b="1" dirty="0">
                <a:latin typeface="Book Antiqua" panose="02040602050305030304" pitchFamily="18" charset="0"/>
              </a:rPr>
              <a:t>Faithful</a:t>
            </a:r>
            <a:r>
              <a:rPr lang="en-US" sz="2800" dirty="0">
                <a:latin typeface="Book Antiqua" pitchFamily="18" charset="0"/>
              </a:rPr>
              <a:t> and </a:t>
            </a:r>
            <a:r>
              <a:rPr lang="en-US" sz="2800" b="1" dirty="0">
                <a:latin typeface="Book Antiqua" panose="02040602050305030304" pitchFamily="18" charset="0"/>
              </a:rPr>
              <a:t>True</a:t>
            </a:r>
            <a:r>
              <a:rPr lang="en-US" sz="2800" dirty="0">
                <a:latin typeface="Book Antiqua" pitchFamily="18" charset="0"/>
              </a:rPr>
              <a:t> (Revelation 1:5 and 3:14). This is the Christ!</a:t>
            </a:r>
          </a:p>
          <a:p>
            <a:pPr>
              <a:spcBef>
                <a:spcPts val="0"/>
              </a:spcBef>
            </a:pPr>
            <a:r>
              <a:rPr lang="en-US" sz="2800" dirty="0">
                <a:latin typeface="Book Antiqua" pitchFamily="18" charset="0"/>
              </a:rPr>
              <a:t>In </a:t>
            </a:r>
            <a:r>
              <a:rPr lang="en-US" sz="2800" b="1" dirty="0">
                <a:latin typeface="Book Antiqua" panose="02040602050305030304" pitchFamily="18" charset="0"/>
              </a:rPr>
              <a:t>righteousness</a:t>
            </a:r>
            <a:r>
              <a:rPr lang="en-US" sz="2800" dirty="0">
                <a:latin typeface="Book Antiqua" pitchFamily="18" charset="0"/>
              </a:rPr>
              <a:t>, He judges and makes war</a:t>
            </a:r>
          </a:p>
          <a:p>
            <a:pPr>
              <a:spcBef>
                <a:spcPts val="0"/>
              </a:spcBef>
            </a:pPr>
            <a:r>
              <a:rPr lang="en-US" sz="2800" dirty="0">
                <a:latin typeface="Book Antiqua" pitchFamily="18" charset="0"/>
              </a:rPr>
              <a:t>He is the leader of a </a:t>
            </a:r>
            <a:r>
              <a:rPr lang="en-US" sz="2800" b="1" dirty="0">
                <a:latin typeface="Book Antiqua" panose="02040602050305030304" pitchFamily="18" charset="0"/>
              </a:rPr>
              <a:t>spiritual army</a:t>
            </a:r>
          </a:p>
          <a:p>
            <a:pPr>
              <a:spcBef>
                <a:spcPts val="0"/>
              </a:spcBef>
            </a:pPr>
            <a:r>
              <a:rPr lang="en-US" sz="2800" dirty="0">
                <a:latin typeface="Book Antiqua" pitchFamily="18" charset="0"/>
              </a:rPr>
              <a:t>Eyes like a </a:t>
            </a:r>
            <a:r>
              <a:rPr lang="en-US" sz="2800" b="1" dirty="0">
                <a:latin typeface="Book Antiqua" panose="02040602050305030304" pitchFamily="18" charset="0"/>
              </a:rPr>
              <a:t>flame of fire </a:t>
            </a:r>
            <a:r>
              <a:rPr lang="en-US" sz="2800" dirty="0">
                <a:latin typeface="Book Antiqua" pitchFamily="18" charset="0"/>
              </a:rPr>
              <a:t>(</a:t>
            </a:r>
            <a:r>
              <a:rPr lang="en-US" sz="2800" b="1" dirty="0">
                <a:latin typeface="Book Antiqua" panose="02040602050305030304" pitchFamily="18" charset="0"/>
              </a:rPr>
              <a:t>1:14</a:t>
            </a:r>
            <a:r>
              <a:rPr lang="en-US" sz="2800" dirty="0">
                <a:latin typeface="Book Antiqua" pitchFamily="18" charset="0"/>
              </a:rPr>
              <a:t>). This is the Christ!</a:t>
            </a:r>
          </a:p>
          <a:p>
            <a:pPr>
              <a:spcBef>
                <a:spcPts val="0"/>
              </a:spcBef>
            </a:pPr>
            <a:r>
              <a:rPr lang="en-US" sz="2800" dirty="0">
                <a:latin typeface="Book Antiqua" pitchFamily="18" charset="0"/>
              </a:rPr>
              <a:t>Wearing </a:t>
            </a:r>
            <a:r>
              <a:rPr lang="en-US" sz="2800" b="1" u="sng" dirty="0">
                <a:latin typeface="Book Antiqua" pitchFamily="18" charset="0"/>
              </a:rPr>
              <a:t>many</a:t>
            </a:r>
            <a:r>
              <a:rPr lang="en-US" sz="2800" dirty="0">
                <a:latin typeface="Book Antiqua" pitchFamily="18" charset="0"/>
              </a:rPr>
              <a:t> </a:t>
            </a:r>
            <a:r>
              <a:rPr lang="en-US" sz="2800" b="1" dirty="0">
                <a:latin typeface="Book Antiqua" panose="02040602050305030304" pitchFamily="18" charset="0"/>
              </a:rPr>
              <a:t>diadems</a:t>
            </a:r>
            <a:r>
              <a:rPr lang="en-US" sz="2800" dirty="0">
                <a:latin typeface="Book Antiqua" pitchFamily="18" charset="0"/>
              </a:rPr>
              <a:t> – crowns of royalty –widespread dominion. See: 6:2</a:t>
            </a:r>
          </a:p>
          <a:p>
            <a:pPr lvl="1">
              <a:spcBef>
                <a:spcPts val="0"/>
              </a:spcBef>
            </a:pPr>
            <a:r>
              <a:rPr lang="en-US" sz="2400" dirty="0">
                <a:latin typeface="Book Antiqua" pitchFamily="18" charset="0"/>
              </a:rPr>
              <a:t>Third time we see “diadems.”  cf. 12:3; 13:1; and 19:12</a:t>
            </a:r>
          </a:p>
        </p:txBody>
      </p:sp>
      <p:sp>
        <p:nvSpPr>
          <p:cNvPr id="4" name="Rectangle 3">
            <a:extLst>
              <a:ext uri="{FF2B5EF4-FFF2-40B4-BE49-F238E27FC236}">
                <a16:creationId xmlns:a16="http://schemas.microsoft.com/office/drawing/2014/main" id="{AAAE563B-2236-405B-8295-0595380813C7}"/>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Revelation 19</a:t>
            </a:r>
          </a:p>
        </p:txBody>
      </p:sp>
    </p:spTree>
    <p:extLst>
      <p:ext uri="{BB962C8B-B14F-4D97-AF65-F5344CB8AC3E}">
        <p14:creationId xmlns:p14="http://schemas.microsoft.com/office/powerpoint/2010/main" val="4016647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417"/>
            <a:ext cx="8229600" cy="769441"/>
          </a:xfrm>
          <a:solidFill>
            <a:schemeClr val="bg1"/>
          </a:solidFill>
          <a:ln>
            <a:noFill/>
          </a:ln>
        </p:spPr>
        <p:txBody>
          <a:bodyPr>
            <a:spAutoFit/>
          </a:bodyPr>
          <a:lstStyle/>
          <a:p>
            <a:r>
              <a:rPr lang="en-US" b="1" cap="small" dirty="0">
                <a:latin typeface="Elephant" pitchFamily="18" charset="0"/>
              </a:rPr>
              <a:t>Rider on White Horse</a:t>
            </a:r>
          </a:p>
        </p:txBody>
      </p:sp>
      <p:sp>
        <p:nvSpPr>
          <p:cNvPr id="3" name="Content Placeholder 2"/>
          <p:cNvSpPr>
            <a:spLocks noGrp="1"/>
          </p:cNvSpPr>
          <p:nvPr>
            <p:ph idx="1"/>
          </p:nvPr>
        </p:nvSpPr>
        <p:spPr>
          <a:xfrm>
            <a:off x="84841" y="1392809"/>
            <a:ext cx="8974317" cy="5262979"/>
          </a:xfrm>
          <a:solidFill>
            <a:schemeClr val="bg1"/>
          </a:solidFill>
          <a:ln>
            <a:noFill/>
          </a:ln>
        </p:spPr>
        <p:txBody>
          <a:bodyPr wrap="square">
            <a:spAutoFit/>
          </a:bodyPr>
          <a:lstStyle/>
          <a:p>
            <a:pPr>
              <a:spcBef>
                <a:spcPts val="0"/>
              </a:spcBef>
            </a:pPr>
            <a:r>
              <a:rPr lang="en-US" dirty="0">
                <a:latin typeface="Book Antiqua" pitchFamily="18" charset="0"/>
              </a:rPr>
              <a:t>Name which no one knows. Only God knows the </a:t>
            </a:r>
            <a:r>
              <a:rPr lang="en-US" b="1" dirty="0">
                <a:latin typeface="OldCentury" pitchFamily="2" charset="0"/>
              </a:rPr>
              <a:t>full significance of the Savior’s name</a:t>
            </a:r>
            <a:r>
              <a:rPr lang="en-US" dirty="0">
                <a:latin typeface="Book Antiqua" pitchFamily="18" charset="0"/>
              </a:rPr>
              <a:t>. (</a:t>
            </a:r>
            <a:r>
              <a:rPr lang="en-US" b="1" dirty="0">
                <a:latin typeface="OldCentury" pitchFamily="2" charset="0"/>
              </a:rPr>
              <a:t>2:17</a:t>
            </a:r>
            <a:r>
              <a:rPr lang="en-US" dirty="0">
                <a:latin typeface="Book Antiqua" pitchFamily="18" charset="0"/>
              </a:rPr>
              <a:t>)</a:t>
            </a:r>
          </a:p>
          <a:p>
            <a:pPr lvl="1">
              <a:spcBef>
                <a:spcPts val="0"/>
              </a:spcBef>
            </a:pPr>
            <a:r>
              <a:rPr lang="en-US" dirty="0">
                <a:latin typeface="Book Antiqua" pitchFamily="18" charset="0"/>
              </a:rPr>
              <a:t>One’s name indicates all that he is!</a:t>
            </a:r>
          </a:p>
          <a:p>
            <a:pPr lvl="1">
              <a:spcBef>
                <a:spcPts val="0"/>
              </a:spcBef>
            </a:pPr>
            <a:r>
              <a:rPr lang="en-US" dirty="0">
                <a:latin typeface="Book Antiqua" pitchFamily="18" charset="0"/>
              </a:rPr>
              <a:t>All I know is what is revealed.</a:t>
            </a:r>
          </a:p>
          <a:p>
            <a:pPr>
              <a:spcBef>
                <a:spcPts val="0"/>
              </a:spcBef>
            </a:pPr>
            <a:r>
              <a:rPr lang="en-US" dirty="0">
                <a:latin typeface="Book Antiqua" pitchFamily="18" charset="0"/>
              </a:rPr>
              <a:t>Clothed with robe </a:t>
            </a:r>
            <a:r>
              <a:rPr lang="en-US" b="1" dirty="0">
                <a:latin typeface="OldCentury" pitchFamily="2" charset="0"/>
              </a:rPr>
              <a:t>sprinkled in blood</a:t>
            </a:r>
            <a:r>
              <a:rPr lang="en-US" dirty="0">
                <a:latin typeface="Book Antiqua" pitchFamily="18" charset="0"/>
              </a:rPr>
              <a:t>.</a:t>
            </a:r>
            <a:br>
              <a:rPr lang="en-US" dirty="0">
                <a:latin typeface="Book Antiqua" pitchFamily="18" charset="0"/>
              </a:rPr>
            </a:br>
            <a:r>
              <a:rPr lang="en-US" dirty="0">
                <a:latin typeface="Book Antiqua" pitchFamily="18" charset="0"/>
              </a:rPr>
              <a:t>(</a:t>
            </a:r>
            <a:r>
              <a:rPr lang="en-US" b="1" dirty="0">
                <a:latin typeface="OldCentury" pitchFamily="2" charset="0"/>
              </a:rPr>
              <a:t>Isaiah 63:1-6</a:t>
            </a:r>
            <a:r>
              <a:rPr lang="en-US" dirty="0">
                <a:latin typeface="Book Antiqua" pitchFamily="18" charset="0"/>
              </a:rPr>
              <a:t>)</a:t>
            </a:r>
          </a:p>
          <a:p>
            <a:pPr lvl="1">
              <a:spcBef>
                <a:spcPts val="0"/>
              </a:spcBef>
            </a:pPr>
            <a:r>
              <a:rPr lang="en-US" dirty="0">
                <a:latin typeface="Book Antiqua" pitchFamily="18" charset="0"/>
              </a:rPr>
              <a:t>Blood He shed on cross, or the blood from the </a:t>
            </a:r>
            <a:r>
              <a:rPr lang="en-US" u="sng" dirty="0">
                <a:latin typeface="Book Antiqua" pitchFamily="18" charset="0"/>
              </a:rPr>
              <a:t>winepress of His wrath</a:t>
            </a:r>
            <a:r>
              <a:rPr lang="en-US" dirty="0">
                <a:latin typeface="Book Antiqua" pitchFamily="18" charset="0"/>
              </a:rPr>
              <a:t>. cf. Joel 3; Revelation 16</a:t>
            </a:r>
          </a:p>
          <a:p>
            <a:pPr>
              <a:spcBef>
                <a:spcPts val="0"/>
              </a:spcBef>
            </a:pPr>
            <a:r>
              <a:rPr lang="en-US" dirty="0">
                <a:latin typeface="Book Antiqua" pitchFamily="18" charset="0"/>
              </a:rPr>
              <a:t>He comes to </a:t>
            </a:r>
            <a:r>
              <a:rPr lang="en-US" b="1" dirty="0">
                <a:latin typeface="OldCentury" pitchFamily="2" charset="0"/>
              </a:rPr>
              <a:t>conquer.</a:t>
            </a:r>
          </a:p>
          <a:p>
            <a:pPr>
              <a:spcBef>
                <a:spcPts val="0"/>
              </a:spcBef>
            </a:pPr>
            <a:r>
              <a:rPr lang="en-US" b="1" dirty="0">
                <a:latin typeface="OldCentury" pitchFamily="2" charset="0"/>
              </a:rPr>
              <a:t>Rules with a rod of iron. </a:t>
            </a:r>
            <a:r>
              <a:rPr lang="en-US" dirty="0">
                <a:latin typeface="OldCentury" pitchFamily="2" charset="0"/>
              </a:rPr>
              <a:t>(cf. Psalms 2:9-12 and Isaiah 11:4).</a:t>
            </a:r>
            <a:endParaRPr lang="en-US" dirty="0">
              <a:latin typeface="Book Antiqua" pitchFamily="18" charset="0"/>
            </a:endParaRPr>
          </a:p>
        </p:txBody>
      </p:sp>
      <p:sp>
        <p:nvSpPr>
          <p:cNvPr id="4" name="Rectangle 3">
            <a:extLst>
              <a:ext uri="{FF2B5EF4-FFF2-40B4-BE49-F238E27FC236}">
                <a16:creationId xmlns:a16="http://schemas.microsoft.com/office/drawing/2014/main" id="{D44B118D-A3E9-4A39-850A-54283E247BC4}"/>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Revelation 19</a:t>
            </a:r>
          </a:p>
        </p:txBody>
      </p:sp>
    </p:spTree>
    <p:extLst>
      <p:ext uri="{BB962C8B-B14F-4D97-AF65-F5344CB8AC3E}">
        <p14:creationId xmlns:p14="http://schemas.microsoft.com/office/powerpoint/2010/main" val="373134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heel(1)">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heel(1)">
                                      <p:cBhvr>
                                        <p:cTn id="12" dur="2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heel(1)">
                                      <p:cBhvr>
                                        <p:cTn id="17" dur="2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heel(1)">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417"/>
            <a:ext cx="8229600" cy="769441"/>
          </a:xfrm>
          <a:solidFill>
            <a:schemeClr val="bg1"/>
          </a:solidFill>
          <a:ln>
            <a:noFill/>
          </a:ln>
        </p:spPr>
        <p:txBody>
          <a:bodyPr>
            <a:spAutoFit/>
          </a:bodyPr>
          <a:lstStyle/>
          <a:p>
            <a:r>
              <a:rPr lang="en-US" b="1" cap="small" dirty="0">
                <a:latin typeface="Elephant" pitchFamily="18" charset="0"/>
              </a:rPr>
              <a:t>Jewish Wedding …</a:t>
            </a:r>
          </a:p>
        </p:txBody>
      </p:sp>
      <p:sp>
        <p:nvSpPr>
          <p:cNvPr id="3" name="Content Placeholder 2"/>
          <p:cNvSpPr>
            <a:spLocks noGrp="1"/>
          </p:cNvSpPr>
          <p:nvPr>
            <p:ph idx="1"/>
          </p:nvPr>
        </p:nvSpPr>
        <p:spPr>
          <a:xfrm>
            <a:off x="94269" y="1317392"/>
            <a:ext cx="8983056" cy="5493812"/>
          </a:xfrm>
          <a:solidFill>
            <a:schemeClr val="bg1"/>
          </a:solidFill>
          <a:ln>
            <a:noFill/>
          </a:ln>
        </p:spPr>
        <p:txBody>
          <a:bodyPr wrap="square">
            <a:spAutoFit/>
          </a:bodyPr>
          <a:lstStyle/>
          <a:p>
            <a:pPr marL="0" indent="0">
              <a:spcBef>
                <a:spcPts val="0"/>
              </a:spcBef>
              <a:buNone/>
            </a:pPr>
            <a:r>
              <a:rPr lang="en-US" sz="2000" dirty="0">
                <a:latin typeface="Book Antiqua" panose="02040602050305030304" pitchFamily="18" charset="0"/>
              </a:rPr>
              <a:t>Consisted of </a:t>
            </a:r>
            <a:r>
              <a:rPr lang="en-US" sz="2000" b="1" dirty="0">
                <a:latin typeface="Book Antiqua" panose="02040602050305030304" pitchFamily="18" charset="0"/>
              </a:rPr>
              <a:t>three parts</a:t>
            </a:r>
            <a:r>
              <a:rPr lang="en-US" sz="2000" dirty="0">
                <a:latin typeface="Book Antiqua" pitchFamily="18" charset="0"/>
              </a:rPr>
              <a:t>:</a:t>
            </a:r>
          </a:p>
          <a:p>
            <a:pPr>
              <a:spcBef>
                <a:spcPts val="0"/>
              </a:spcBef>
            </a:pPr>
            <a:r>
              <a:rPr lang="en-US" sz="2400" b="1" dirty="0">
                <a:latin typeface="Book Antiqua" panose="02040602050305030304" pitchFamily="18" charset="0"/>
              </a:rPr>
              <a:t>Betrothal</a:t>
            </a:r>
            <a:r>
              <a:rPr lang="en-US" sz="2400" dirty="0">
                <a:latin typeface="Book Antiqua" pitchFamily="18" charset="0"/>
              </a:rPr>
              <a:t> – the time that the husband paid the dowry (Christ did for His bride too – </a:t>
            </a:r>
            <a:r>
              <a:rPr lang="en-US" sz="2400" b="1" dirty="0">
                <a:latin typeface="Book Antiqua" panose="02040602050305030304" pitchFamily="18" charset="0"/>
              </a:rPr>
              <a:t>Acts 20:28; 2 Corinthians 11:2</a:t>
            </a:r>
            <a:r>
              <a:rPr lang="en-US" sz="2400" dirty="0">
                <a:latin typeface="Book Antiqua" pitchFamily="18" charset="0"/>
              </a:rPr>
              <a:t>)</a:t>
            </a:r>
          </a:p>
          <a:p>
            <a:pPr lvl="1">
              <a:spcBef>
                <a:spcPts val="0"/>
              </a:spcBef>
            </a:pPr>
            <a:r>
              <a:rPr lang="en-US" sz="2000" dirty="0">
                <a:latin typeface="Book Antiqua" pitchFamily="18" charset="0"/>
              </a:rPr>
              <a:t>One who was espoused (betrothed) was considered to be the bride of the groom even before the marriage supper (Deuteronomy 22:23-24)</a:t>
            </a:r>
          </a:p>
          <a:p>
            <a:pPr lvl="1">
              <a:spcBef>
                <a:spcPts val="0"/>
              </a:spcBef>
            </a:pPr>
            <a:r>
              <a:rPr lang="en-US" sz="2000" dirty="0">
                <a:latin typeface="Book Antiqua" pitchFamily="18" charset="0"/>
              </a:rPr>
              <a:t>“Among the Jews, the betrothal was so far regarded as binding that if marriage should not take place owing to the absconding of the bridegroom or the breach of contract on his part, the young woman could not be married to another man until she was liberated by a due process and a paper of divorce” (ISBE III: 1997).</a:t>
            </a:r>
          </a:p>
          <a:p>
            <a:pPr>
              <a:spcBef>
                <a:spcPts val="0"/>
              </a:spcBef>
            </a:pPr>
            <a:r>
              <a:rPr lang="en-US" sz="2400" b="1" dirty="0">
                <a:latin typeface="Book Antiqua" panose="02040602050305030304" pitchFamily="18" charset="0"/>
              </a:rPr>
              <a:t>Interval</a:t>
            </a:r>
            <a:r>
              <a:rPr lang="en-US" sz="2400" dirty="0">
                <a:latin typeface="Book Antiqua" pitchFamily="18" charset="0"/>
              </a:rPr>
              <a:t> – where the partners live separately with their companions (Christ now in heaven waiting for his bride) – (</a:t>
            </a:r>
            <a:r>
              <a:rPr lang="en-US" sz="2400" b="1" dirty="0">
                <a:latin typeface="Book Antiqua" panose="02040602050305030304" pitchFamily="18" charset="0"/>
              </a:rPr>
              <a:t>Hebrews 10:12-13</a:t>
            </a:r>
            <a:r>
              <a:rPr lang="en-US" sz="2400" dirty="0">
                <a:latin typeface="Book Antiqua" pitchFamily="18" charset="0"/>
              </a:rPr>
              <a:t>) same as already married. Joseph/Mary (</a:t>
            </a:r>
            <a:r>
              <a:rPr lang="en-US" sz="2400" b="1" dirty="0">
                <a:latin typeface="Book Antiqua" panose="02040602050305030304" pitchFamily="18" charset="0"/>
              </a:rPr>
              <a:t>Matthew 1:18-25; Luke 1:26-27; 2:5-6</a:t>
            </a:r>
            <a:r>
              <a:rPr lang="en-US" sz="2400" dirty="0">
                <a:latin typeface="Book Antiqua" pitchFamily="18" charset="0"/>
              </a:rPr>
              <a:t>)</a:t>
            </a:r>
          </a:p>
          <a:p>
            <a:pPr>
              <a:spcBef>
                <a:spcPts val="0"/>
              </a:spcBef>
            </a:pPr>
            <a:r>
              <a:rPr lang="en-US" sz="2400" b="1" dirty="0">
                <a:latin typeface="Book Antiqua" panose="02040602050305030304" pitchFamily="18" charset="0"/>
              </a:rPr>
              <a:t>Wedding Supper</a:t>
            </a:r>
            <a:r>
              <a:rPr lang="en-US" sz="2400" dirty="0">
                <a:latin typeface="Book Antiqua" pitchFamily="18" charset="0"/>
              </a:rPr>
              <a:t> – final vows of marriage (Ephesians 5:23ff;</a:t>
            </a:r>
            <a:br>
              <a:rPr lang="en-US" sz="2400" dirty="0">
                <a:latin typeface="Book Antiqua" pitchFamily="18" charset="0"/>
              </a:rPr>
            </a:br>
            <a:r>
              <a:rPr lang="en-US" sz="2300" dirty="0">
                <a:latin typeface="Book Antiqua" pitchFamily="18" charset="0"/>
              </a:rPr>
              <a:t>1 Corinthians 15:24ff; cf. Matthew 22; 25 – lasted week or more)</a:t>
            </a:r>
          </a:p>
        </p:txBody>
      </p:sp>
      <p:sp>
        <p:nvSpPr>
          <p:cNvPr id="4" name="Rectangle 3">
            <a:extLst>
              <a:ext uri="{FF2B5EF4-FFF2-40B4-BE49-F238E27FC236}">
                <a16:creationId xmlns:a16="http://schemas.microsoft.com/office/drawing/2014/main" id="{B6BBC1B3-759B-4F1D-A406-E92AEDAC6EB9}"/>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Revelation 19</a:t>
            </a:r>
          </a:p>
        </p:txBody>
      </p:sp>
    </p:spTree>
    <p:extLst>
      <p:ext uri="{BB962C8B-B14F-4D97-AF65-F5344CB8AC3E}">
        <p14:creationId xmlns:p14="http://schemas.microsoft.com/office/powerpoint/2010/main" val="239269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heel(1)">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3968"/>
            <a:ext cx="8229600" cy="769441"/>
          </a:xfrm>
          <a:solidFill>
            <a:schemeClr val="bg1"/>
          </a:solidFill>
          <a:ln>
            <a:noFill/>
          </a:ln>
        </p:spPr>
        <p:txBody>
          <a:bodyPr>
            <a:spAutoFit/>
          </a:bodyPr>
          <a:lstStyle/>
          <a:p>
            <a:r>
              <a:rPr lang="en-US" b="1" cap="small" dirty="0">
                <a:latin typeface="Elephant" pitchFamily="18" charset="0"/>
              </a:rPr>
              <a:t>Marriage of the Lamb</a:t>
            </a:r>
          </a:p>
        </p:txBody>
      </p:sp>
      <p:sp>
        <p:nvSpPr>
          <p:cNvPr id="3" name="Content Placeholder 2"/>
          <p:cNvSpPr>
            <a:spLocks noGrp="1"/>
          </p:cNvSpPr>
          <p:nvPr>
            <p:ph idx="1"/>
          </p:nvPr>
        </p:nvSpPr>
        <p:spPr>
          <a:xfrm>
            <a:off x="113121" y="1553067"/>
            <a:ext cx="8898903" cy="5016758"/>
          </a:xfrm>
          <a:solidFill>
            <a:schemeClr val="bg1"/>
          </a:solidFill>
          <a:ln>
            <a:noFill/>
          </a:ln>
        </p:spPr>
        <p:txBody>
          <a:bodyPr wrap="square">
            <a:spAutoFit/>
          </a:bodyPr>
          <a:lstStyle/>
          <a:p>
            <a:pPr>
              <a:spcBef>
                <a:spcPts val="0"/>
              </a:spcBef>
            </a:pPr>
            <a:r>
              <a:rPr lang="en-US" sz="2800" i="1" dirty="0">
                <a:latin typeface="Book Antiqua" panose="02040602050305030304" pitchFamily="18" charset="0"/>
              </a:rPr>
              <a:t>“Wife made herself ready” </a:t>
            </a:r>
            <a:r>
              <a:rPr lang="en-US" sz="2800" b="1" dirty="0">
                <a:latin typeface="Book Antiqua" panose="02040602050305030304" pitchFamily="18" charset="0"/>
              </a:rPr>
              <a:t>Preparation!</a:t>
            </a:r>
          </a:p>
          <a:p>
            <a:pPr>
              <a:spcBef>
                <a:spcPts val="0"/>
              </a:spcBef>
            </a:pPr>
            <a:r>
              <a:rPr lang="en-US" sz="2800" i="1" dirty="0">
                <a:latin typeface="Book Antiqua" panose="02040602050305030304" pitchFamily="18" charset="0"/>
              </a:rPr>
              <a:t>“She would be clothed in fine linen”</a:t>
            </a:r>
            <a:br>
              <a:rPr lang="en-US" sz="2800" i="1" dirty="0">
                <a:latin typeface="Book Antiqua" panose="02040602050305030304" pitchFamily="18" charset="0"/>
              </a:rPr>
            </a:br>
            <a:r>
              <a:rPr lang="en-US" sz="2800" dirty="0">
                <a:latin typeface="Book Antiqua" panose="02040602050305030304" pitchFamily="18" charset="0"/>
              </a:rPr>
              <a:t>Revelation 19:8, </a:t>
            </a:r>
            <a:r>
              <a:rPr lang="en-US" sz="2800" i="1" dirty="0">
                <a:latin typeface="Book Antiqua" panose="02040602050305030304" pitchFamily="18" charset="0"/>
              </a:rPr>
              <a:t>“… for the fine linen is the </a:t>
            </a:r>
            <a:r>
              <a:rPr lang="en-US" sz="2800" i="1" u="sng" dirty="0">
                <a:latin typeface="Book Antiqua" panose="02040602050305030304" pitchFamily="18" charset="0"/>
              </a:rPr>
              <a:t>righteous acts of the saints</a:t>
            </a:r>
            <a:r>
              <a:rPr lang="en-US" sz="2800" i="1" dirty="0">
                <a:latin typeface="Book Antiqua" panose="02040602050305030304" pitchFamily="18" charset="0"/>
              </a:rPr>
              <a:t>.”</a:t>
            </a:r>
          </a:p>
          <a:p>
            <a:pPr>
              <a:spcBef>
                <a:spcPts val="0"/>
              </a:spcBef>
            </a:pPr>
            <a:r>
              <a:rPr lang="en-US" sz="2800" dirty="0">
                <a:latin typeface="Book Antiqua" panose="02040602050305030304" pitchFamily="18" charset="0"/>
              </a:rPr>
              <a:t>“</a:t>
            </a:r>
            <a:r>
              <a:rPr lang="en-US" sz="2800" b="1" dirty="0">
                <a:latin typeface="Book Antiqua" panose="02040602050305030304" pitchFamily="18" charset="0"/>
              </a:rPr>
              <a:t>Clean and bright</a:t>
            </a:r>
            <a:r>
              <a:rPr lang="en-US" sz="2800" dirty="0">
                <a:latin typeface="Book Antiqua" pitchFamily="18" charset="0"/>
              </a:rPr>
              <a:t>”</a:t>
            </a:r>
          </a:p>
          <a:p>
            <a:pPr>
              <a:spcBef>
                <a:spcPts val="0"/>
              </a:spcBef>
            </a:pPr>
            <a:r>
              <a:rPr lang="en-US" sz="2800" dirty="0">
                <a:latin typeface="Book Antiqua" pitchFamily="18" charset="0"/>
              </a:rPr>
              <a:t>The clothing of the bride of Christ is set </a:t>
            </a:r>
            <a:r>
              <a:rPr lang="en-US" sz="2800" b="1" dirty="0">
                <a:latin typeface="Book Antiqua" pitchFamily="18" charset="0"/>
              </a:rPr>
              <a:t>in stark contrast to that of the harlot</a:t>
            </a:r>
            <a:r>
              <a:rPr lang="en-US" sz="2800" dirty="0">
                <a:latin typeface="Book Antiqua" pitchFamily="18" charset="0"/>
              </a:rPr>
              <a:t> in Revelation 17:4 (seductive and luxurious clothing).</a:t>
            </a:r>
          </a:p>
          <a:p>
            <a:pPr>
              <a:spcBef>
                <a:spcPts val="0"/>
              </a:spcBef>
            </a:pPr>
            <a:r>
              <a:rPr lang="en-US" sz="2800" dirty="0">
                <a:latin typeface="Book Antiqua" pitchFamily="18" charset="0"/>
              </a:rPr>
              <a:t>The bride </a:t>
            </a:r>
            <a:r>
              <a:rPr lang="en-US" sz="2800" b="1" dirty="0">
                <a:latin typeface="Book Antiqua" panose="02040602050305030304" pitchFamily="18" charset="0"/>
              </a:rPr>
              <a:t>symbolizes</a:t>
            </a:r>
            <a:r>
              <a:rPr lang="en-US" sz="2800" dirty="0">
                <a:latin typeface="Book Antiqua" pitchFamily="18" charset="0"/>
              </a:rPr>
              <a:t> purity. Ephesians 5:27</a:t>
            </a:r>
          </a:p>
          <a:p>
            <a:pPr>
              <a:spcBef>
                <a:spcPts val="0"/>
              </a:spcBef>
            </a:pPr>
            <a:r>
              <a:rPr lang="en-US" sz="2800" dirty="0">
                <a:latin typeface="Book Antiqua" pitchFamily="18" charset="0"/>
              </a:rPr>
              <a:t>Lord warns us to keep our </a:t>
            </a:r>
            <a:r>
              <a:rPr lang="en-US" sz="2800" b="1" dirty="0">
                <a:latin typeface="Book Antiqua" panose="02040602050305030304" pitchFamily="18" charset="0"/>
              </a:rPr>
              <a:t>garments spotless</a:t>
            </a:r>
            <a:r>
              <a:rPr lang="en-US" sz="2800" dirty="0">
                <a:latin typeface="Book Antiqua" pitchFamily="18" charset="0"/>
              </a:rPr>
              <a:t> (</a:t>
            </a:r>
            <a:r>
              <a:rPr lang="en-US" sz="2800" b="1" dirty="0">
                <a:latin typeface="Book Antiqua" panose="02040602050305030304" pitchFamily="18" charset="0"/>
              </a:rPr>
              <a:t>16:15 – Matthew 22:1-13; 25:1-13</a:t>
            </a:r>
            <a:r>
              <a:rPr lang="en-US" sz="2800" dirty="0">
                <a:latin typeface="Book Antiqua" pitchFamily="18" charset="0"/>
              </a:rPr>
              <a:t>)</a:t>
            </a:r>
          </a:p>
        </p:txBody>
      </p:sp>
      <p:sp>
        <p:nvSpPr>
          <p:cNvPr id="4" name="Rectangle 3">
            <a:extLst>
              <a:ext uri="{FF2B5EF4-FFF2-40B4-BE49-F238E27FC236}">
                <a16:creationId xmlns:a16="http://schemas.microsoft.com/office/drawing/2014/main" id="{43C81C34-4E89-4563-812A-CA4136AFC6C5}"/>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Revelation 19</a:t>
            </a:r>
          </a:p>
        </p:txBody>
      </p:sp>
    </p:spTree>
    <p:extLst>
      <p:ext uri="{BB962C8B-B14F-4D97-AF65-F5344CB8AC3E}">
        <p14:creationId xmlns:p14="http://schemas.microsoft.com/office/powerpoint/2010/main" val="139917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5114"/>
            <a:ext cx="8229600" cy="769441"/>
          </a:xfrm>
          <a:solidFill>
            <a:schemeClr val="bg1"/>
          </a:solidFill>
          <a:ln>
            <a:noFill/>
          </a:ln>
        </p:spPr>
        <p:txBody>
          <a:bodyPr>
            <a:spAutoFit/>
          </a:bodyPr>
          <a:lstStyle/>
          <a:p>
            <a:r>
              <a:rPr lang="en-US" b="1" cap="small" dirty="0">
                <a:latin typeface="Elephant" pitchFamily="18" charset="0"/>
              </a:rPr>
              <a:t>Invitation List</a:t>
            </a:r>
          </a:p>
        </p:txBody>
      </p:sp>
      <p:sp>
        <p:nvSpPr>
          <p:cNvPr id="3" name="Content Placeholder 2"/>
          <p:cNvSpPr>
            <a:spLocks noGrp="1"/>
          </p:cNvSpPr>
          <p:nvPr>
            <p:ph idx="1"/>
          </p:nvPr>
        </p:nvSpPr>
        <p:spPr>
          <a:xfrm>
            <a:off x="457200" y="1600200"/>
            <a:ext cx="8229600" cy="4819781"/>
          </a:xfrm>
          <a:solidFill>
            <a:schemeClr val="bg1"/>
          </a:solidFill>
          <a:ln>
            <a:noFill/>
          </a:ln>
        </p:spPr>
        <p:txBody>
          <a:bodyPr>
            <a:spAutoFit/>
          </a:bodyPr>
          <a:lstStyle/>
          <a:p>
            <a:r>
              <a:rPr lang="en-US" dirty="0">
                <a:latin typeface="Book Antiqua" panose="02040602050305030304" pitchFamily="18" charset="0"/>
              </a:rPr>
              <a:t>“</a:t>
            </a:r>
            <a:r>
              <a:rPr lang="en-US" b="1" dirty="0">
                <a:latin typeface="Book Antiqua" panose="02040602050305030304" pitchFamily="18" charset="0"/>
              </a:rPr>
              <a:t>Blessed</a:t>
            </a:r>
            <a:r>
              <a:rPr lang="en-US" dirty="0">
                <a:latin typeface="Book Antiqua" pitchFamily="18" charset="0"/>
              </a:rPr>
              <a:t>” are those who have been called to the </a:t>
            </a:r>
            <a:r>
              <a:rPr lang="en-US" b="1" dirty="0">
                <a:latin typeface="Book Antiqua" panose="02040602050305030304" pitchFamily="18" charset="0"/>
              </a:rPr>
              <a:t>marriage feast</a:t>
            </a:r>
          </a:p>
          <a:p>
            <a:r>
              <a:rPr lang="en-US" dirty="0">
                <a:latin typeface="Book Antiqua" pitchFamily="18" charset="0"/>
              </a:rPr>
              <a:t>“</a:t>
            </a:r>
            <a:r>
              <a:rPr lang="en-US" i="1" dirty="0">
                <a:latin typeface="Book Antiqua" panose="02040602050305030304" pitchFamily="18" charset="0"/>
              </a:rPr>
              <a:t>True words of God</a:t>
            </a:r>
            <a:r>
              <a:rPr lang="en-US" dirty="0">
                <a:latin typeface="Book Antiqua" pitchFamily="18" charset="0"/>
              </a:rPr>
              <a:t>” </a:t>
            </a:r>
            <a:r>
              <a:rPr lang="en-US" b="1" dirty="0">
                <a:latin typeface="Book Antiqua" panose="02040602050305030304" pitchFamily="18" charset="0"/>
              </a:rPr>
              <a:t>solemn emphasis </a:t>
            </a:r>
            <a:r>
              <a:rPr lang="en-US" dirty="0">
                <a:latin typeface="Book Antiqua" pitchFamily="18" charset="0"/>
              </a:rPr>
              <a:t>concerning the good as well as the bad</a:t>
            </a:r>
          </a:p>
          <a:p>
            <a:r>
              <a:rPr lang="en-US" dirty="0">
                <a:latin typeface="Book Antiqua" pitchFamily="18" charset="0"/>
              </a:rPr>
              <a:t>Lord’s people </a:t>
            </a:r>
            <a:r>
              <a:rPr lang="en-US" b="1" dirty="0">
                <a:latin typeface="Book Antiqua" panose="02040602050305030304" pitchFamily="18" charset="0"/>
              </a:rPr>
              <a:t>invited</a:t>
            </a:r>
            <a:r>
              <a:rPr lang="en-US" dirty="0">
                <a:latin typeface="Book Antiqua" pitchFamily="18" charset="0"/>
              </a:rPr>
              <a:t> to this supper </a:t>
            </a:r>
            <a:br>
              <a:rPr lang="en-US" dirty="0">
                <a:latin typeface="Book Antiqua" pitchFamily="18" charset="0"/>
              </a:rPr>
            </a:br>
            <a:r>
              <a:rPr lang="en-US" dirty="0">
                <a:latin typeface="Book Antiqua" pitchFamily="18" charset="0"/>
              </a:rPr>
              <a:t>(</a:t>
            </a:r>
            <a:r>
              <a:rPr lang="en-US" b="1" dirty="0">
                <a:latin typeface="Book Antiqua" pitchFamily="18" charset="0"/>
              </a:rPr>
              <a:t>Revelation 3:20</a:t>
            </a:r>
            <a:r>
              <a:rPr lang="en-US" dirty="0">
                <a:latin typeface="Book Antiqua" pitchFamily="18" charset="0"/>
              </a:rPr>
              <a:t>)</a:t>
            </a:r>
          </a:p>
          <a:p>
            <a:r>
              <a:rPr lang="en-US" dirty="0">
                <a:latin typeface="Book Antiqua" pitchFamily="18" charset="0"/>
              </a:rPr>
              <a:t>Give divine assurance even to those who have faced severe persecutions </a:t>
            </a:r>
            <a:r>
              <a:rPr lang="en-US" b="1" dirty="0">
                <a:latin typeface="Book Antiqua" panose="02040602050305030304" pitchFamily="18" charset="0"/>
              </a:rPr>
              <a:t>this right </a:t>
            </a:r>
            <a:r>
              <a:rPr lang="en-US" dirty="0">
                <a:latin typeface="Book Antiqua" pitchFamily="18" charset="0"/>
              </a:rPr>
              <a:t>to be theirs!</a:t>
            </a:r>
          </a:p>
        </p:txBody>
      </p:sp>
      <p:sp>
        <p:nvSpPr>
          <p:cNvPr id="4" name="Rectangle 3">
            <a:extLst>
              <a:ext uri="{FF2B5EF4-FFF2-40B4-BE49-F238E27FC236}">
                <a16:creationId xmlns:a16="http://schemas.microsoft.com/office/drawing/2014/main" id="{0EA32D05-4CEC-4D7F-9BE3-3395CFE900D5}"/>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Revelation 19</a:t>
            </a:r>
          </a:p>
        </p:txBody>
      </p:sp>
    </p:spTree>
    <p:extLst>
      <p:ext uri="{BB962C8B-B14F-4D97-AF65-F5344CB8AC3E}">
        <p14:creationId xmlns:p14="http://schemas.microsoft.com/office/powerpoint/2010/main" val="386073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heel(1)">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heel(1)">
                                      <p:cBhvr>
                                        <p:cTn id="1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5687"/>
            <a:ext cx="8229600" cy="769441"/>
          </a:xfrm>
          <a:solidFill>
            <a:schemeClr val="bg1"/>
          </a:solidFill>
          <a:ln>
            <a:noFill/>
          </a:ln>
        </p:spPr>
        <p:txBody>
          <a:bodyPr>
            <a:spAutoFit/>
          </a:bodyPr>
          <a:lstStyle/>
          <a:p>
            <a:r>
              <a:rPr lang="en-US" b="1" cap="small" dirty="0">
                <a:latin typeface="Elephant" pitchFamily="18" charset="0"/>
              </a:rPr>
              <a:t>John’s Response</a:t>
            </a:r>
          </a:p>
        </p:txBody>
      </p:sp>
      <p:sp>
        <p:nvSpPr>
          <p:cNvPr id="3" name="Content Placeholder 2"/>
          <p:cNvSpPr>
            <a:spLocks noGrp="1"/>
          </p:cNvSpPr>
          <p:nvPr>
            <p:ph idx="1"/>
          </p:nvPr>
        </p:nvSpPr>
        <p:spPr>
          <a:xfrm>
            <a:off x="103695" y="1600200"/>
            <a:ext cx="8917757" cy="4955203"/>
          </a:xfrm>
          <a:solidFill>
            <a:schemeClr val="bg1"/>
          </a:solidFill>
          <a:ln>
            <a:noFill/>
          </a:ln>
        </p:spPr>
        <p:txBody>
          <a:bodyPr wrap="square">
            <a:spAutoFit/>
          </a:bodyPr>
          <a:lstStyle/>
          <a:p>
            <a:pPr>
              <a:spcBef>
                <a:spcPts val="0"/>
              </a:spcBef>
            </a:pPr>
            <a:r>
              <a:rPr lang="en-US" dirty="0">
                <a:latin typeface="Book Antiqua" panose="02040602050305030304" pitchFamily="18" charset="0"/>
              </a:rPr>
              <a:t>John prostrated himself to </a:t>
            </a:r>
            <a:r>
              <a:rPr lang="en-US" b="1" dirty="0">
                <a:latin typeface="Book Antiqua" panose="02040602050305030304" pitchFamily="18" charset="0"/>
              </a:rPr>
              <a:t>worship</a:t>
            </a:r>
            <a:r>
              <a:rPr lang="en-US" dirty="0">
                <a:latin typeface="Book Antiqua" pitchFamily="18" charset="0"/>
              </a:rPr>
              <a:t> the speaker – angel. (cf. Matthew 4:10)</a:t>
            </a:r>
          </a:p>
          <a:p>
            <a:pPr lvl="1">
              <a:spcBef>
                <a:spcPts val="0"/>
              </a:spcBef>
            </a:pPr>
            <a:r>
              <a:rPr lang="en-US" dirty="0">
                <a:latin typeface="Book Antiqua" pitchFamily="18" charset="0"/>
              </a:rPr>
              <a:t>John did this once again at Revelation 22:8ff.</a:t>
            </a:r>
          </a:p>
          <a:p>
            <a:pPr>
              <a:spcBef>
                <a:spcPts val="0"/>
              </a:spcBef>
            </a:pPr>
            <a:r>
              <a:rPr lang="en-US" dirty="0">
                <a:latin typeface="Book Antiqua" pitchFamily="18" charset="0"/>
              </a:rPr>
              <a:t>John is in </a:t>
            </a:r>
            <a:r>
              <a:rPr lang="en-US" b="1" dirty="0">
                <a:latin typeface="Book Antiqua" panose="02040602050305030304" pitchFamily="18" charset="0"/>
              </a:rPr>
              <a:t>awe </a:t>
            </a:r>
            <a:r>
              <a:rPr lang="en-US" dirty="0">
                <a:latin typeface="Book Antiqua" pitchFamily="18" charset="0"/>
              </a:rPr>
              <a:t>and </a:t>
            </a:r>
            <a:r>
              <a:rPr lang="en-US" b="1" dirty="0">
                <a:latin typeface="Book Antiqua" panose="02040602050305030304" pitchFamily="18" charset="0"/>
              </a:rPr>
              <a:t>overwhelmed</a:t>
            </a:r>
            <a:r>
              <a:rPr lang="en-US" dirty="0">
                <a:latin typeface="Book Antiqua" pitchFamily="18" charset="0"/>
              </a:rPr>
              <a:t> at the scene</a:t>
            </a:r>
          </a:p>
          <a:p>
            <a:pPr>
              <a:spcBef>
                <a:spcPts val="0"/>
              </a:spcBef>
            </a:pPr>
            <a:r>
              <a:rPr lang="en-US" dirty="0">
                <a:latin typeface="Book Antiqua" pitchFamily="18" charset="0"/>
              </a:rPr>
              <a:t>Worshipping of angels </a:t>
            </a:r>
            <a:r>
              <a:rPr lang="en-US" b="1" dirty="0">
                <a:latin typeface="Book Antiqua" panose="02040602050305030304" pitchFamily="18" charset="0"/>
              </a:rPr>
              <a:t>foreign</a:t>
            </a:r>
            <a:r>
              <a:rPr lang="en-US" dirty="0">
                <a:latin typeface="Book Antiqua" pitchFamily="18" charset="0"/>
              </a:rPr>
              <a:t> to the Lord’s church (</a:t>
            </a:r>
            <a:r>
              <a:rPr lang="en-US" b="1" dirty="0">
                <a:latin typeface="Book Antiqua" panose="02040602050305030304" pitchFamily="18" charset="0"/>
              </a:rPr>
              <a:t>Colossians 2:18</a:t>
            </a:r>
            <a:r>
              <a:rPr lang="en-US" dirty="0">
                <a:latin typeface="Book Antiqua" pitchFamily="18" charset="0"/>
              </a:rPr>
              <a:t>)</a:t>
            </a:r>
          </a:p>
          <a:p>
            <a:pPr>
              <a:spcBef>
                <a:spcPts val="0"/>
              </a:spcBef>
            </a:pPr>
            <a:r>
              <a:rPr lang="en-US" dirty="0">
                <a:latin typeface="Book Antiqua" pitchFamily="18" charset="0"/>
              </a:rPr>
              <a:t>Angel warns – </a:t>
            </a:r>
            <a:r>
              <a:rPr lang="en-US" b="1" dirty="0">
                <a:latin typeface="Book Antiqua" panose="02040602050305030304" pitchFamily="18" charset="0"/>
              </a:rPr>
              <a:t>DO NOT DO THAT</a:t>
            </a:r>
            <a:r>
              <a:rPr lang="en-US" dirty="0">
                <a:latin typeface="Book Antiqua" pitchFamily="18" charset="0"/>
              </a:rPr>
              <a:t>!</a:t>
            </a:r>
            <a:br>
              <a:rPr lang="en-US" dirty="0">
                <a:latin typeface="Book Antiqua" pitchFamily="18" charset="0"/>
              </a:rPr>
            </a:br>
            <a:r>
              <a:rPr lang="en-US" dirty="0">
                <a:latin typeface="Book Antiqua" pitchFamily="18" charset="0"/>
              </a:rPr>
              <a:t>(</a:t>
            </a:r>
            <a:r>
              <a:rPr lang="en-US" b="1" dirty="0">
                <a:latin typeface="Book Antiqua" pitchFamily="18" charset="0"/>
              </a:rPr>
              <a:t>cf. Acts 14</a:t>
            </a:r>
            <a:r>
              <a:rPr lang="en-US" dirty="0">
                <a:latin typeface="Book Antiqua" pitchFamily="18" charset="0"/>
              </a:rPr>
              <a:t>)</a:t>
            </a:r>
          </a:p>
          <a:p>
            <a:pPr>
              <a:spcBef>
                <a:spcPts val="0"/>
              </a:spcBef>
            </a:pPr>
            <a:r>
              <a:rPr lang="en-US" dirty="0">
                <a:latin typeface="Book Antiqua" pitchFamily="18" charset="0"/>
              </a:rPr>
              <a:t>“</a:t>
            </a:r>
            <a:r>
              <a:rPr lang="en-US" b="1" dirty="0">
                <a:latin typeface="Book Antiqua" panose="02040602050305030304" pitchFamily="18" charset="0"/>
              </a:rPr>
              <a:t>Worship God</a:t>
            </a:r>
            <a:r>
              <a:rPr lang="en-US" dirty="0">
                <a:latin typeface="Book Antiqua" pitchFamily="18" charset="0"/>
              </a:rPr>
              <a:t>” only!</a:t>
            </a:r>
          </a:p>
          <a:p>
            <a:pPr>
              <a:spcBef>
                <a:spcPts val="0"/>
              </a:spcBef>
            </a:pPr>
            <a:r>
              <a:rPr lang="en-US" dirty="0">
                <a:latin typeface="Book Antiqua" pitchFamily="18" charset="0"/>
              </a:rPr>
              <a:t>Angels are </a:t>
            </a:r>
            <a:r>
              <a:rPr lang="en-US" b="1" dirty="0">
                <a:latin typeface="Book Antiqua" panose="02040602050305030304" pitchFamily="18" charset="0"/>
              </a:rPr>
              <a:t>fellow servants</a:t>
            </a:r>
            <a:r>
              <a:rPr lang="en-US" dirty="0">
                <a:latin typeface="Book Antiqua" pitchFamily="18" charset="0"/>
              </a:rPr>
              <a:t>!</a:t>
            </a:r>
          </a:p>
        </p:txBody>
      </p:sp>
      <p:sp>
        <p:nvSpPr>
          <p:cNvPr id="4" name="Rectangle 3">
            <a:extLst>
              <a:ext uri="{FF2B5EF4-FFF2-40B4-BE49-F238E27FC236}">
                <a16:creationId xmlns:a16="http://schemas.microsoft.com/office/drawing/2014/main" id="{3C73BD2C-FA93-4C9F-B506-8CC6F7A96684}"/>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Revelation 19</a:t>
            </a:r>
          </a:p>
        </p:txBody>
      </p:sp>
    </p:spTree>
    <p:extLst>
      <p:ext uri="{BB962C8B-B14F-4D97-AF65-F5344CB8AC3E}">
        <p14:creationId xmlns:p14="http://schemas.microsoft.com/office/powerpoint/2010/main" val="188036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1)">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heel(1)">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heel(1)">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heel(1)">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heel(1)">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5114"/>
            <a:ext cx="8229600" cy="769441"/>
          </a:xfrm>
          <a:solidFill>
            <a:schemeClr val="bg1"/>
          </a:solidFill>
          <a:ln>
            <a:noFill/>
          </a:ln>
        </p:spPr>
        <p:txBody>
          <a:bodyPr>
            <a:spAutoFit/>
          </a:bodyPr>
          <a:lstStyle/>
          <a:p>
            <a:r>
              <a:rPr lang="en-US" b="1" cap="small" dirty="0">
                <a:latin typeface="Elephant" pitchFamily="18" charset="0"/>
              </a:rPr>
              <a:t>John’s Response</a:t>
            </a:r>
          </a:p>
        </p:txBody>
      </p:sp>
      <p:sp>
        <p:nvSpPr>
          <p:cNvPr id="3" name="Content Placeholder 2"/>
          <p:cNvSpPr>
            <a:spLocks noGrp="1"/>
          </p:cNvSpPr>
          <p:nvPr>
            <p:ph idx="1"/>
          </p:nvPr>
        </p:nvSpPr>
        <p:spPr>
          <a:xfrm>
            <a:off x="457200" y="1600200"/>
            <a:ext cx="8229600" cy="4228850"/>
          </a:xfrm>
          <a:solidFill>
            <a:schemeClr val="bg1"/>
          </a:solidFill>
          <a:ln>
            <a:noFill/>
          </a:ln>
        </p:spPr>
        <p:txBody>
          <a:bodyPr>
            <a:spAutoFit/>
          </a:bodyPr>
          <a:lstStyle/>
          <a:p>
            <a:r>
              <a:rPr lang="en-US" dirty="0">
                <a:latin typeface="Book Antiqua" pitchFamily="18" charset="0"/>
              </a:rPr>
              <a:t>NOTE: If Jesus were created like the angels, as Jehovah’s Witnesses teach, then He could not be worshiped (5:8-14).</a:t>
            </a:r>
          </a:p>
          <a:p>
            <a:r>
              <a:rPr lang="en-US" dirty="0">
                <a:latin typeface="Book Antiqua" pitchFamily="18" charset="0"/>
              </a:rPr>
              <a:t>Jesus was not created, nor has He ever been an angel (Hebrews 1:5-8).</a:t>
            </a:r>
          </a:p>
          <a:p>
            <a:r>
              <a:rPr lang="en-US" dirty="0">
                <a:latin typeface="Book Antiqua" pitchFamily="18" charset="0"/>
              </a:rPr>
              <a:t>Jesus was worthy to be worshiped even while on earth (John 9:35-38), because He IS God (John 1:1ff, 14).</a:t>
            </a:r>
          </a:p>
        </p:txBody>
      </p:sp>
      <p:sp>
        <p:nvSpPr>
          <p:cNvPr id="4" name="Rectangle 3">
            <a:extLst>
              <a:ext uri="{FF2B5EF4-FFF2-40B4-BE49-F238E27FC236}">
                <a16:creationId xmlns:a16="http://schemas.microsoft.com/office/drawing/2014/main" id="{6139F22D-E002-4FA2-989D-B9B8BA68BDEF}"/>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Revelation 19</a:t>
            </a:r>
          </a:p>
        </p:txBody>
      </p:sp>
    </p:spTree>
    <p:extLst>
      <p:ext uri="{BB962C8B-B14F-4D97-AF65-F5344CB8AC3E}">
        <p14:creationId xmlns:p14="http://schemas.microsoft.com/office/powerpoint/2010/main" val="3397634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5687"/>
            <a:ext cx="8229600" cy="769441"/>
          </a:xfrm>
          <a:solidFill>
            <a:schemeClr val="bg1"/>
          </a:solidFill>
          <a:ln>
            <a:noFill/>
          </a:ln>
        </p:spPr>
        <p:txBody>
          <a:bodyPr>
            <a:spAutoFit/>
          </a:bodyPr>
          <a:lstStyle/>
          <a:p>
            <a:r>
              <a:rPr lang="en-US" b="1" cap="small" dirty="0">
                <a:latin typeface="Elephant" pitchFamily="18" charset="0"/>
              </a:rPr>
              <a:t>John’s Response</a:t>
            </a:r>
          </a:p>
        </p:txBody>
      </p:sp>
      <p:sp>
        <p:nvSpPr>
          <p:cNvPr id="3" name="Content Placeholder 2"/>
          <p:cNvSpPr>
            <a:spLocks noGrp="1"/>
          </p:cNvSpPr>
          <p:nvPr>
            <p:ph idx="1"/>
          </p:nvPr>
        </p:nvSpPr>
        <p:spPr>
          <a:xfrm>
            <a:off x="339368" y="1600200"/>
            <a:ext cx="8488837" cy="3834896"/>
          </a:xfrm>
          <a:solidFill>
            <a:schemeClr val="bg1"/>
          </a:solidFill>
          <a:ln>
            <a:noFill/>
          </a:ln>
        </p:spPr>
        <p:txBody>
          <a:bodyPr wrap="square">
            <a:spAutoFit/>
          </a:bodyPr>
          <a:lstStyle/>
          <a:p>
            <a:pPr marL="0" indent="0">
              <a:buNone/>
            </a:pPr>
            <a:r>
              <a:rPr lang="en-US" dirty="0">
                <a:latin typeface="Book Antiqua" pitchFamily="18" charset="0"/>
              </a:rPr>
              <a:t>“Testimony of Jesus is the spirit of prophecy.”</a:t>
            </a:r>
          </a:p>
          <a:p>
            <a:r>
              <a:rPr lang="en-US" dirty="0">
                <a:latin typeface="Book Antiqua" pitchFamily="18" charset="0"/>
              </a:rPr>
              <a:t>All the word of God bears witness to Jesus and not to angels (</a:t>
            </a:r>
            <a:r>
              <a:rPr lang="en-US" b="1" dirty="0">
                <a:latin typeface="Book Antiqua" panose="02040602050305030304" pitchFamily="18" charset="0"/>
              </a:rPr>
              <a:t>1 Corinthians 12:3</a:t>
            </a:r>
            <a:r>
              <a:rPr lang="en-US" dirty="0">
                <a:latin typeface="Book Antiqua" pitchFamily="18" charset="0"/>
              </a:rPr>
              <a:t>)</a:t>
            </a:r>
          </a:p>
          <a:p>
            <a:r>
              <a:rPr lang="en-US" dirty="0">
                <a:latin typeface="Book Antiqua" pitchFamily="18" charset="0"/>
              </a:rPr>
              <a:t>Jesus came to fulfill the </a:t>
            </a:r>
            <a:r>
              <a:rPr lang="en-US" b="1" dirty="0">
                <a:latin typeface="Book Antiqua" panose="02040602050305030304" pitchFamily="18" charset="0"/>
              </a:rPr>
              <a:t>Law and Prophets </a:t>
            </a:r>
            <a:r>
              <a:rPr lang="en-US" dirty="0">
                <a:latin typeface="Book Antiqua" pitchFamily="18" charset="0"/>
              </a:rPr>
              <a:t>(</a:t>
            </a:r>
            <a:r>
              <a:rPr lang="en-US" b="1" dirty="0">
                <a:latin typeface="Book Antiqua" panose="02040602050305030304" pitchFamily="18" charset="0"/>
              </a:rPr>
              <a:t>Matthew 5:17; Luke 24:44-45; John 5:39</a:t>
            </a:r>
            <a:r>
              <a:rPr lang="en-US" dirty="0">
                <a:latin typeface="Book Antiqua" pitchFamily="18" charset="0"/>
              </a:rPr>
              <a:t>)</a:t>
            </a:r>
          </a:p>
          <a:p>
            <a:r>
              <a:rPr lang="en-US" dirty="0">
                <a:latin typeface="Book Antiqua" pitchFamily="18" charset="0"/>
              </a:rPr>
              <a:t>Worship God the true author of all revelation – not the </a:t>
            </a:r>
            <a:r>
              <a:rPr lang="en-US" b="1" dirty="0">
                <a:latin typeface="Book Antiqua" panose="02040602050305030304" pitchFamily="18" charset="0"/>
              </a:rPr>
              <a:t>messenger</a:t>
            </a:r>
            <a:r>
              <a:rPr lang="en-US" dirty="0">
                <a:latin typeface="Book Antiqua" pitchFamily="18" charset="0"/>
              </a:rPr>
              <a:t>!</a:t>
            </a:r>
          </a:p>
        </p:txBody>
      </p:sp>
      <p:sp>
        <p:nvSpPr>
          <p:cNvPr id="4" name="Rectangle 3">
            <a:extLst>
              <a:ext uri="{FF2B5EF4-FFF2-40B4-BE49-F238E27FC236}">
                <a16:creationId xmlns:a16="http://schemas.microsoft.com/office/drawing/2014/main" id="{597FEBD0-2533-4257-853B-AFD5FFF3DAF1}"/>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Revelation 19</a:t>
            </a:r>
          </a:p>
        </p:txBody>
      </p:sp>
    </p:spTree>
    <p:extLst>
      <p:ext uri="{BB962C8B-B14F-4D97-AF65-F5344CB8AC3E}">
        <p14:creationId xmlns:p14="http://schemas.microsoft.com/office/powerpoint/2010/main" val="399611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heel(1)">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5181600"/>
            <a:ext cx="8001000" cy="1077218"/>
          </a:xfrm>
          <a:solidFill>
            <a:schemeClr val="tx1"/>
          </a:solidFill>
          <a:ln w="38100">
            <a:solidFill>
              <a:schemeClr val="bg1"/>
            </a:solidFill>
          </a:ln>
        </p:spPr>
        <p:txBody>
          <a:bodyPr>
            <a:spAutoFit/>
          </a:bodyPr>
          <a:lstStyle/>
          <a:p>
            <a:r>
              <a:rPr lang="en-US" b="1" cap="small" dirty="0">
                <a:solidFill>
                  <a:schemeClr val="bg1"/>
                </a:solidFill>
                <a:latin typeface="Georgia" pitchFamily="18" charset="0"/>
              </a:rPr>
              <a:t>Christ The Victorious Rider Upon A White Horse </a:t>
            </a:r>
            <a:r>
              <a:rPr lang="en-US" cap="small" dirty="0">
                <a:solidFill>
                  <a:schemeClr val="bg1"/>
                </a:solidFill>
                <a:latin typeface="Georgia" pitchFamily="18" charset="0"/>
              </a:rPr>
              <a:t>(Revelation 19:11ff)</a:t>
            </a:r>
          </a:p>
        </p:txBody>
      </p:sp>
      <p:pic>
        <p:nvPicPr>
          <p:cNvPr id="1026" name="Picture 2" descr="D:\72 dpi JPEG\24 King of Kings and Lord of Lor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57201"/>
            <a:ext cx="7239000" cy="4648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570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417"/>
            <a:ext cx="8229600" cy="769441"/>
          </a:xfrm>
        </p:spPr>
        <p:txBody>
          <a:bodyPr>
            <a:spAutoFit/>
          </a:bodyPr>
          <a:lstStyle/>
          <a:p>
            <a:r>
              <a:rPr lang="en-US" b="1" cap="small" dirty="0">
                <a:solidFill>
                  <a:schemeClr val="bg1"/>
                </a:solidFill>
                <a:latin typeface="OldCentury" pitchFamily="2" charset="0"/>
              </a:rPr>
              <a:t>Revelation 19:11</a:t>
            </a:r>
          </a:p>
        </p:txBody>
      </p:sp>
      <p:pic>
        <p:nvPicPr>
          <p:cNvPr id="4" name="Content Placeholder 3"/>
          <p:cNvPicPr>
            <a:picLocks noGrp="1" noChangeAspect="1" noChangeArrowheads="1"/>
          </p:cNvPicPr>
          <p:nvPr>
            <p:ph idx="1"/>
          </p:nvPr>
        </p:nvPicPr>
        <p:blipFill>
          <a:blip r:embed="rId3"/>
          <a:srcRect/>
          <a:stretch>
            <a:fillRect/>
          </a:stretch>
        </p:blipFill>
        <p:spPr bwMode="auto">
          <a:xfrm>
            <a:off x="1066800" y="1600200"/>
            <a:ext cx="7162800" cy="5029200"/>
          </a:xfrm>
          <a:prstGeom prst="rect">
            <a:avLst/>
          </a:prstGeom>
          <a:noFill/>
          <a:ln w="9525">
            <a:noFill/>
            <a:miter lim="800000"/>
            <a:headEnd/>
            <a:tailEnd/>
          </a:ln>
        </p:spPr>
      </p:pic>
      <p:sp>
        <p:nvSpPr>
          <p:cNvPr id="5" name="TextBox 4"/>
          <p:cNvSpPr txBox="1"/>
          <p:nvPr/>
        </p:nvSpPr>
        <p:spPr>
          <a:xfrm>
            <a:off x="1847654" y="2096555"/>
            <a:ext cx="5486400" cy="3046988"/>
          </a:xfrm>
          <a:prstGeom prst="rect">
            <a:avLst/>
          </a:prstGeom>
          <a:noFill/>
        </p:spPr>
        <p:txBody>
          <a:bodyPr wrap="square" rtlCol="0">
            <a:spAutoFit/>
          </a:bodyPr>
          <a:lstStyle/>
          <a:p>
            <a:pPr algn="ctr"/>
            <a:r>
              <a:rPr lang="en-US" sz="3200" i="1" dirty="0">
                <a:latin typeface="Book Antiqua" pitchFamily="18" charset="0"/>
              </a:rPr>
              <a:t>“</a:t>
            </a:r>
            <a:r>
              <a:rPr lang="en-US" sz="3200" b="1" i="1" dirty="0">
                <a:latin typeface="Book Antiqua" pitchFamily="18" charset="0"/>
              </a:rPr>
              <a:t>And I saw the heaven opened; and behold, a </a:t>
            </a:r>
            <a:r>
              <a:rPr lang="en-US" sz="3200" b="1" i="1" u="sng" dirty="0">
                <a:latin typeface="Book Antiqua" pitchFamily="18" charset="0"/>
              </a:rPr>
              <a:t>white horse</a:t>
            </a:r>
            <a:r>
              <a:rPr lang="en-US" sz="3200" b="1" i="1" dirty="0">
                <a:latin typeface="Book Antiqua" pitchFamily="18" charset="0"/>
              </a:rPr>
              <a:t>, and he that sat thereon called Faithful and True; and in righteousness he doth judge and make war</a:t>
            </a:r>
            <a:r>
              <a:rPr lang="en-US" sz="3200" i="1" dirty="0">
                <a:latin typeface="Book Antiqua" pitchFamily="18" charset="0"/>
              </a:rPr>
              <a:t>.”</a:t>
            </a:r>
          </a:p>
        </p:txBody>
      </p:sp>
      <p:sp>
        <p:nvSpPr>
          <p:cNvPr id="6" name="Rectangle 5">
            <a:extLst>
              <a:ext uri="{FF2B5EF4-FFF2-40B4-BE49-F238E27FC236}">
                <a16:creationId xmlns:a16="http://schemas.microsoft.com/office/drawing/2014/main" id="{0D4B0567-5822-46DE-AA66-48212394B603}"/>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Revelation 19</a:t>
            </a:r>
          </a:p>
        </p:txBody>
      </p:sp>
    </p:spTree>
    <p:extLst>
      <p:ext uri="{BB962C8B-B14F-4D97-AF65-F5344CB8AC3E}">
        <p14:creationId xmlns:p14="http://schemas.microsoft.com/office/powerpoint/2010/main" val="174755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3162</TotalTime>
  <Words>949</Words>
  <Application>Microsoft Office PowerPoint</Application>
  <PresentationFormat>On-screen Show (4:3)</PresentationFormat>
  <Paragraphs>87</Paragraphs>
  <Slides>13</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Arial</vt:lpstr>
      <vt:lpstr>Book Antiqua</vt:lpstr>
      <vt:lpstr>Calibri</vt:lpstr>
      <vt:lpstr>Corbel</vt:lpstr>
      <vt:lpstr>Elephant</vt:lpstr>
      <vt:lpstr>Georgia</vt:lpstr>
      <vt:lpstr>OldCentury</vt:lpstr>
      <vt:lpstr>Times New Roman</vt:lpstr>
      <vt:lpstr>1_Office Theme</vt:lpstr>
      <vt:lpstr>Depth</vt:lpstr>
      <vt:lpstr>A Study Of  The Book Of Revelation</vt:lpstr>
      <vt:lpstr>Jewish Wedding …</vt:lpstr>
      <vt:lpstr>Marriage of the Lamb</vt:lpstr>
      <vt:lpstr>Invitation List</vt:lpstr>
      <vt:lpstr>John’s Response</vt:lpstr>
      <vt:lpstr>John’s Response</vt:lpstr>
      <vt:lpstr>John’s Response</vt:lpstr>
      <vt:lpstr>PowerPoint Presentation</vt:lpstr>
      <vt:lpstr>Revelation 19:11</vt:lpstr>
      <vt:lpstr>Revelation 19:12</vt:lpstr>
      <vt:lpstr>Revelation 19:13</vt:lpstr>
      <vt:lpstr>Rider on White Horse</vt:lpstr>
      <vt:lpstr>Rider on White Horse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mgalloway2715@gmail.com</dc:creator>
  <cp:lastModifiedBy>Richard Lidh</cp:lastModifiedBy>
  <cp:revision>90</cp:revision>
  <cp:lastPrinted>2021-08-08T22:04:43Z</cp:lastPrinted>
  <dcterms:created xsi:type="dcterms:W3CDTF">2021-07-11T01:47:35Z</dcterms:created>
  <dcterms:modified xsi:type="dcterms:W3CDTF">2021-08-08T22:04:51Z</dcterms:modified>
</cp:coreProperties>
</file>